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876" r:id="rId2"/>
    <p:sldMasterId id="2147483672" r:id="rId3"/>
    <p:sldMasterId id="2147483684" r:id="rId4"/>
    <p:sldMasterId id="2147483660" r:id="rId5"/>
  </p:sldMasterIdLst>
  <p:notesMasterIdLst>
    <p:notesMasterId r:id="rId38"/>
  </p:notesMasterIdLst>
  <p:handoutMasterIdLst>
    <p:handoutMasterId r:id="rId39"/>
  </p:handoutMasterIdLst>
  <p:sldIdLst>
    <p:sldId id="256" r:id="rId6"/>
    <p:sldId id="284" r:id="rId7"/>
    <p:sldId id="261" r:id="rId8"/>
    <p:sldId id="295" r:id="rId9"/>
    <p:sldId id="296" r:id="rId10"/>
    <p:sldId id="297" r:id="rId11"/>
    <p:sldId id="262" r:id="rId12"/>
    <p:sldId id="314" r:id="rId13"/>
    <p:sldId id="289" r:id="rId14"/>
    <p:sldId id="315" r:id="rId15"/>
    <p:sldId id="290" r:id="rId16"/>
    <p:sldId id="263" r:id="rId17"/>
    <p:sldId id="291" r:id="rId18"/>
    <p:sldId id="316" r:id="rId19"/>
    <p:sldId id="265" r:id="rId20"/>
    <p:sldId id="299" r:id="rId21"/>
    <p:sldId id="264" r:id="rId22"/>
    <p:sldId id="292" r:id="rId23"/>
    <p:sldId id="266" r:id="rId24"/>
    <p:sldId id="312" r:id="rId25"/>
    <p:sldId id="313" r:id="rId26"/>
    <p:sldId id="311" r:id="rId27"/>
    <p:sldId id="285" r:id="rId28"/>
    <p:sldId id="272" r:id="rId29"/>
    <p:sldId id="307" r:id="rId30"/>
    <p:sldId id="305" r:id="rId31"/>
    <p:sldId id="287" r:id="rId32"/>
    <p:sldId id="309" r:id="rId33"/>
    <p:sldId id="302" r:id="rId34"/>
    <p:sldId id="308" r:id="rId35"/>
    <p:sldId id="259" r:id="rId36"/>
    <p:sldId id="306" r:id="rId37"/>
  </p:sldIdLst>
  <p:sldSz cx="9144000" cy="6858000" type="screen4x3"/>
  <p:notesSz cx="6662738" cy="9832975"/>
  <p:defaultTextStyle>
    <a:defPPr>
      <a:defRPr lang="de-CH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81E"/>
    <a:srgbClr val="F0F5FD"/>
    <a:srgbClr val="E8F0F8"/>
    <a:srgbClr val="E6E6E6"/>
    <a:srgbClr val="DDDDDD"/>
    <a:srgbClr val="C0C0C0"/>
    <a:srgbClr val="B2B2B2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56" autoAdjust="0"/>
    <p:restoredTop sz="94693" autoAdjust="0"/>
  </p:normalViewPr>
  <p:slideViewPr>
    <p:cSldViewPr>
      <p:cViewPr varScale="1">
        <p:scale>
          <a:sx n="134" d="100"/>
          <a:sy n="134" d="100"/>
        </p:scale>
        <p:origin x="-14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76" y="-90"/>
      </p:cViewPr>
      <p:guideLst>
        <p:guide orient="horz" pos="3097"/>
        <p:guide pos="209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5075" y="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4085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5075" y="934085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E0ED89F-3AA2-4281-9830-A1256BA831FC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5075" y="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994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874713" y="738188"/>
            <a:ext cx="4914900" cy="36861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70425"/>
            <a:ext cx="4884738" cy="442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noProof="0" smtClean="0"/>
              <a:t>Mastertextformat bearbeiten</a:t>
            </a:r>
          </a:p>
          <a:p>
            <a:pPr lvl="1"/>
            <a:r>
              <a:rPr lang="de-CH" noProof="0" smtClean="0"/>
              <a:t>Zweite Ebene</a:t>
            </a:r>
          </a:p>
          <a:p>
            <a:pPr lvl="2"/>
            <a:r>
              <a:rPr lang="de-CH" noProof="0" smtClean="0"/>
              <a:t>Dritte Ebene</a:t>
            </a:r>
          </a:p>
          <a:p>
            <a:pPr lvl="3"/>
            <a:r>
              <a:rPr lang="de-CH" noProof="0" smtClean="0"/>
              <a:t>Vierte Ebene</a:t>
            </a:r>
          </a:p>
          <a:p>
            <a:pPr lvl="4"/>
            <a:r>
              <a:rPr lang="de-CH" noProof="0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4085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5075" y="934085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DDD0EC7-48B3-46FE-B671-600CAA1FE897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  <a:defRPr/>
            </a:pPr>
            <a:r>
              <a:rPr lang="de-CH" dirty="0" smtClean="0"/>
              <a:t>Qualitätsstrategie hat 3-fach Zielsetzung bzw. drei Teilstrategie </a:t>
            </a:r>
            <a:r>
              <a:rPr lang="de-CH" dirty="0" smtClean="0">
                <a:sym typeface="Wingdings" pitchFamily="2" charset="2"/>
              </a:rPr>
              <a:t> Aufzählen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de-CH" dirty="0" smtClean="0">
                <a:sym typeface="Wingdings" pitchFamily="2" charset="2"/>
              </a:rPr>
              <a:t>Q-Führerschaft, Leistungsstrategie: Auszeichnung durch qualitativ hochstehende Produkte, so dass USP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de-CH" dirty="0" smtClean="0">
                <a:sym typeface="Wingdings" pitchFamily="2" charset="2"/>
              </a:rPr>
              <a:t>Marktpartnerschaft, Kooperations- und Marktbearbeitungsstrategie: Ausbau d. Qualitätsvorsprung d. Partnerschaft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de-CH" dirty="0" smtClean="0">
                <a:sym typeface="Wingdings" pitchFamily="2" charset="2"/>
              </a:rPr>
              <a:t>Marktoffensive, Absatzstrategie: Positionierung auf den entsprechenden Märkten</a:t>
            </a:r>
          </a:p>
          <a:p>
            <a:pPr>
              <a:buFont typeface="Arial" pitchFamily="34" charset="0"/>
              <a:buNone/>
              <a:defRPr/>
            </a:pPr>
            <a:endParaRPr lang="de-CH" dirty="0" smtClean="0">
              <a:sym typeface="Wingdings" pitchFamily="2" charset="2"/>
            </a:endParaRPr>
          </a:p>
          <a:p>
            <a:pPr>
              <a:buFont typeface="Arial" pitchFamily="34" charset="0"/>
              <a:buNone/>
              <a:defRPr/>
            </a:pPr>
            <a:r>
              <a:rPr lang="de-CH" dirty="0" smtClean="0">
                <a:sym typeface="Wingdings" pitchFamily="2" charset="2"/>
              </a:rPr>
              <a:t>Gesetzliche Grundlage findet man in Art. 7 </a:t>
            </a:r>
            <a:r>
              <a:rPr lang="de-CH" dirty="0" err="1" smtClean="0">
                <a:sym typeface="Wingdings" pitchFamily="2" charset="2"/>
              </a:rPr>
              <a:t>LwG</a:t>
            </a:r>
            <a:r>
              <a:rPr lang="de-CH" dirty="0" smtClean="0">
                <a:sym typeface="Wingdings" pitchFamily="2" charset="2"/>
              </a:rPr>
              <a:t>  plakativ: Möglichst hoher Markterlös</a:t>
            </a:r>
          </a:p>
          <a:p>
            <a:pPr>
              <a:buFont typeface="Arial" pitchFamily="34" charset="0"/>
              <a:buNone/>
              <a:defRPr/>
            </a:pPr>
            <a:endParaRPr lang="de-CH" dirty="0" smtClean="0">
              <a:sym typeface="Wingdings" pitchFamily="2" charset="2"/>
            </a:endParaRPr>
          </a:p>
          <a:p>
            <a:pPr>
              <a:buFont typeface="Arial" pitchFamily="34" charset="0"/>
              <a:buNone/>
              <a:defRPr/>
            </a:pPr>
            <a:r>
              <a:rPr lang="de-CH" dirty="0" smtClean="0">
                <a:sym typeface="Wingdings" pitchFamily="2" charset="2"/>
              </a:rPr>
              <a:t>Freiwillige Verankerung in der Charta, welche am 18. Juni von hoffentlich möglichst vielen Akteuren der Wertschöpfungskette in Anwesenheit von BRJSA unterschrieben wird.</a:t>
            </a:r>
            <a:endParaRPr lang="de-CH" dirty="0"/>
          </a:p>
        </p:txBody>
      </p:sp>
      <p:sp>
        <p:nvSpPr>
          <p:cNvPr id="4096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284F5-B27C-4D5C-9E12-5F5A1503980F}" type="slidenum">
              <a:rPr lang="de-CH" sz="1300" smtClean="0"/>
              <a:pPr/>
              <a:t>15</a:t>
            </a:fld>
            <a:endParaRPr lang="de-CH" sz="13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2"/>
          <p:cNvSpPr txBox="1">
            <a:spLocks noChangeArrowheads="1"/>
          </p:cNvSpPr>
          <p:nvPr/>
        </p:nvSpPr>
        <p:spPr bwMode="auto">
          <a:xfrm>
            <a:off x="4572000" y="387350"/>
            <a:ext cx="31242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5000"/>
              </a:lnSpc>
              <a:spcBef>
                <a:spcPct val="50000"/>
              </a:spcBef>
              <a:defRPr/>
            </a:pPr>
            <a:r>
              <a:rPr lang="de-CH" sz="800" dirty="0" smtClean="0">
                <a:latin typeface="Arial"/>
                <a:ea typeface="Century Gothic"/>
              </a:rPr>
              <a:t>Eidgenössisches Departement für</a:t>
            </a:r>
            <a:br>
              <a:rPr lang="de-CH" sz="800" dirty="0" smtClean="0">
                <a:latin typeface="Arial"/>
                <a:ea typeface="Century Gothic"/>
              </a:rPr>
            </a:br>
            <a:r>
              <a:rPr lang="de-CH" sz="800" dirty="0" smtClean="0">
                <a:latin typeface="Arial"/>
                <a:ea typeface="Century Gothic"/>
              </a:rPr>
              <a:t>Wirtschaft, Bildung und Forschung WBF</a:t>
            </a:r>
            <a:r>
              <a:rPr lang="de-CH" sz="800" dirty="0" smtClean="0">
                <a:latin typeface="Arial" charset="0"/>
              </a:rPr>
              <a:t/>
            </a:r>
            <a:br>
              <a:rPr lang="de-CH" sz="800" dirty="0" smtClean="0">
                <a:latin typeface="Arial" charset="0"/>
              </a:rPr>
            </a:br>
            <a:r>
              <a:rPr lang="de-CH" sz="800" b="1" dirty="0" smtClean="0">
                <a:latin typeface="Arial" charset="0"/>
              </a:rPr>
              <a:t>Bundesamt für Landwirtschaft BLW</a:t>
            </a:r>
          </a:p>
        </p:txBody>
      </p:sp>
      <p:pic>
        <p:nvPicPr>
          <p:cNvPr id="5" name="Picture 37" descr="Logo_CMYK_p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7100" y="387350"/>
            <a:ext cx="19970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6988" y="2320925"/>
            <a:ext cx="7429500" cy="2773363"/>
          </a:xfrm>
        </p:spPr>
        <p:txBody>
          <a:bodyPr/>
          <a:lstStyle>
            <a:lvl1pPr>
              <a:defRPr sz="5200"/>
            </a:lvl1pPr>
          </a:lstStyle>
          <a:p>
            <a:r>
              <a:rPr lang="en-GB"/>
              <a:t>Hier steht der Name der Präsentation geschrieben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85875" y="5299075"/>
            <a:ext cx="7429500" cy="1055688"/>
          </a:xfrm>
        </p:spPr>
        <p:txBody>
          <a:bodyPr/>
          <a:lstStyle>
            <a:lvl1pPr>
              <a:defRPr sz="3200" i="0"/>
            </a:lvl1pPr>
          </a:lstStyle>
          <a:p>
            <a:r>
              <a:rPr lang="en-GB" dirty="0"/>
              <a:t>Datum der </a:t>
            </a:r>
            <a:r>
              <a:rPr lang="en-GB" dirty="0" err="1"/>
              <a:t>Präsentation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i="0"/>
            </a:lvl1pPr>
            <a:lvl2pPr>
              <a:defRPr i="0"/>
            </a:lvl2pPr>
            <a:lvl3pPr>
              <a:defRPr i="0"/>
            </a:lvl3pPr>
            <a:lvl4pPr>
              <a:defRPr i="0"/>
            </a:lvl4pPr>
            <a:lvl5pPr>
              <a:defRPr i="0"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285875" y="1449388"/>
            <a:ext cx="3659188" cy="4545012"/>
          </a:xfrm>
        </p:spPr>
        <p:txBody>
          <a:bodyPr/>
          <a:lstStyle>
            <a:lvl1pPr>
              <a:defRPr sz="2800" i="0"/>
            </a:lvl1pPr>
            <a:lvl2pPr>
              <a:defRPr sz="2400" i="0"/>
            </a:lvl2pPr>
            <a:lvl3pPr>
              <a:defRPr sz="2000" i="0"/>
            </a:lvl3pPr>
            <a:lvl4pPr>
              <a:defRPr sz="1800" i="0"/>
            </a:lvl4pPr>
            <a:lvl5pPr>
              <a:defRPr sz="1800" i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97463" y="1449388"/>
            <a:ext cx="3660775" cy="4545012"/>
          </a:xfrm>
        </p:spPr>
        <p:txBody>
          <a:bodyPr/>
          <a:lstStyle>
            <a:lvl1pPr>
              <a:defRPr sz="2800" i="0"/>
            </a:lvl1pPr>
            <a:lvl2pPr>
              <a:defRPr sz="2400" i="0"/>
            </a:lvl2pPr>
            <a:lvl3pPr>
              <a:defRPr sz="2000" i="0"/>
            </a:lvl3pPr>
            <a:lvl4pPr>
              <a:defRPr sz="1800" i="0"/>
            </a:lvl4pPr>
            <a:lvl5pPr>
              <a:defRPr sz="1800" i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 i="0"/>
            </a:lvl1pPr>
            <a:lvl2pPr>
              <a:defRPr sz="2000" i="0"/>
            </a:lvl2pPr>
            <a:lvl3pPr>
              <a:defRPr sz="1800" i="0"/>
            </a:lvl3pPr>
            <a:lvl4pPr>
              <a:defRPr sz="1600" i="0"/>
            </a:lvl4pPr>
            <a:lvl5pPr>
              <a:defRPr sz="1600" i="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 i="0"/>
            </a:lvl1pPr>
            <a:lvl2pPr>
              <a:defRPr sz="2000" i="0"/>
            </a:lvl2pPr>
            <a:lvl3pPr>
              <a:defRPr sz="1800" i="0"/>
            </a:lvl3pPr>
            <a:lvl4pPr>
              <a:defRPr sz="1600" i="0"/>
            </a:lvl4pPr>
            <a:lvl5pPr>
              <a:defRPr sz="1600" i="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 i="0"/>
            </a:lvl1pPr>
            <a:lvl2pPr>
              <a:defRPr sz="2800" i="0"/>
            </a:lvl2pPr>
            <a:lvl3pPr>
              <a:defRPr sz="2400" i="0"/>
            </a:lvl3pPr>
            <a:lvl4pPr>
              <a:defRPr sz="2000" i="0"/>
            </a:lvl4pPr>
            <a:lvl5pPr>
              <a:defRPr sz="2000" i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 i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 i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 i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i="0"/>
            </a:lvl1pPr>
            <a:lvl2pPr>
              <a:defRPr i="0"/>
            </a:lvl2pPr>
            <a:lvl3pPr>
              <a:defRPr i="0"/>
            </a:lvl3pPr>
            <a:lvl4pPr>
              <a:defRPr i="0"/>
            </a:lvl4pPr>
            <a:lvl5pPr>
              <a:defRPr i="0"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91338" y="323850"/>
            <a:ext cx="1866900" cy="56705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285875" y="323850"/>
            <a:ext cx="5453063" cy="5670550"/>
          </a:xfrm>
        </p:spPr>
        <p:txBody>
          <a:bodyPr vert="eaVert"/>
          <a:lstStyle>
            <a:lvl1pPr>
              <a:defRPr i="0"/>
            </a:lvl1pPr>
            <a:lvl2pPr>
              <a:defRPr i="0"/>
            </a:lvl2pPr>
            <a:lvl3pPr>
              <a:defRPr i="0"/>
            </a:lvl3pPr>
            <a:lvl4pPr>
              <a:defRPr i="0"/>
            </a:lvl4pPr>
            <a:lvl5pPr>
              <a:defRPr i="0"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4D39F-DC1A-4643-9CCB-A7E16871203B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F9616-90E6-4B21-B66F-BE77BF6144B2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2F377-07D6-470C-B77E-16D928FFE4C1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32FB-65BF-4AFE-855A-4F21DB5FAAA1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2B8E9-09D8-4F4D-BB79-35F750324D92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C09C2-9702-44B8-AE6B-650E51FAD7BF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A48CB-E8A3-4745-9679-4238BB2D16D6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7CF1E-7B48-4832-822A-D4B732F60AFA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79987-3B0B-4C63-86C0-616C21577587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CC03F-46CE-4D98-936D-FA9C0ADB2764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79C77-D21B-421E-AC8B-8C9F504169D3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27F9A-7A32-413A-9C12-71C389557E34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A6875-48C0-46C0-A02C-8B223B20C8DB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3AFB5-52E3-4265-B934-0A4D5C0127E6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E1FC-C2EB-41F1-B0AD-3B4105E47B0F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537CB-E7C9-4C75-95B2-F75835C206AF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DE4E5-52A2-428A-9821-974621B068BC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C50F7-43AF-4458-86C1-B0932A465AC0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BAF33-3E14-414B-8E7D-014F2211CC3E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0F48B-86A6-4CD9-B5F3-FFDC33DCD6CC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8FF41-5C93-4C6C-BE5D-C0E3A3D31D7E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B121A-5568-4FF9-B156-3A3B991AC957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DC6E5-9120-448B-A7E3-F3AD9CDF601A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F7BEC-449A-4045-9872-4EE3FA9C4E15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598D6-C203-4E78-96CF-8178B893E00D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C7A91-EAF3-4146-B775-DC8B86AA452E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993CE-4639-4367-8F4A-02CB47DB3E72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58334-41B7-4C51-8C43-92678E908FCF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F9C2E-BBE1-4DBD-9CA4-0F6CE1672159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0085C-AC43-4DF4-A58C-97FC812AC7DA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A46F6-8F0C-45BA-A77F-61DF3C975822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BB4FC-084E-407C-8373-91B267E09B6B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16F2E-3196-409F-B252-19ED8D0B766D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8D4D-11AC-48BF-979C-4AB7F5E82055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B6D62-697A-4077-B784-AB03D384677F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8D74A-E94E-4C7E-AA94-EDB9244844D3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79D92-5CF1-4CF6-90E4-0F600235F646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061AD-1E33-4713-A23D-C92B7429A640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7AB88-A520-4A3E-974C-260D98987BA5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7640C-2500-498C-AEFF-24AA97D9F0A3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1CA4A-36FF-4D6A-AD9A-EF571171AE01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AC6C9-F77E-40F6-8203-BCCB436DFA34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03967-C366-45E6-98E9-E10159207BD3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3E058-9C54-4A22-9355-F0616008F014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7357D-ECBB-47F2-8B1B-A35ACECAA6C3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B0FF9-6DDA-4A02-B5C2-A04E71A5DAD2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F76A0-E984-4CBC-9DD0-F28FDD4F9FAD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5C0F6-6126-422C-AA59-F7363271665C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14BCC-BE3A-4895-8501-A856E76B8149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B9524-0454-4B40-94D4-C9F1A910F7B7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04282-2023-45EE-90D3-1280F2273EF9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36D57-8DD8-475D-8048-746453CABC40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22CF9-F687-49B0-A844-01F2790EC077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DACA7-E048-4D81-8F51-4614F9A6E931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BB94E-7049-446C-B08E-EFBB01E80790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D76E4-B570-49DE-B4DA-0F04B7A5571B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62A71-845A-4BA1-B82B-4933BBF77F2B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CD95E-662B-4E35-9D37-E9B0364F1701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2718D-2582-4C35-869D-67E536D3D23E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D293-9054-4A97-B04D-519DC2E303D3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5FD7B-A045-4771-8527-273CFCF39CF6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CCF60-4E97-449C-8276-13DC3832EE0A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2230E-BCA1-43B3-9C09-EFFA0E62EC00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22B22-9996-450F-9E5B-70DA713600C1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02E8E-C0A3-47FD-BB1D-E63CBAD9D1FE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6D554-8DB6-4D47-AACB-779B97A006AD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A6C1C-F2C6-4579-931C-E5D4F74DC192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DC99D-0A44-477F-B3AE-08B4A76F82B9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5665E-D342-4C32-B98E-1886274A9B6C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98732-512B-4819-ABE0-7BBA18CEECB1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4EE29-E55C-46C3-B955-69D7FA093972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6CCCE-0FD8-4B82-A1BC-8056937B683B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272C8-19C5-4B98-8DDE-C7728973EB32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850A1-EF96-450A-ADC7-97FD5E843C3D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D9D26-4472-4080-851A-2173E12D6910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B8042-1BEB-4D96-A468-EBE54C9E19BD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8D70E-945B-43D4-919B-47ED1A4D8725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603BA-4EEF-416D-889A-D00EE23CFE45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7361-3763-4744-82C2-486C18B51BA0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C1E28-43CB-4055-9BAE-247446D12AF1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DE9F8-9F16-495C-999D-751C982D818E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DE623-6B71-4036-993C-D5AE73369EF8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C338B-0FD5-4013-A3B3-82A5AC739293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EDC23-5753-41A6-BADE-74424728BF3E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D4E4A-18BD-44F0-B13E-35F453D5373E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8F8DE-FE19-4B92-A022-F50577C0509D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073B4-1EEF-4D5E-939E-C625CC4D9B79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19138-0990-4F30-AF03-0BFDA4AA7B97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5"/>
          <p:cNvSpPr txBox="1">
            <a:spLocks noChangeArrowheads="1"/>
          </p:cNvSpPr>
          <p:nvPr/>
        </p:nvSpPr>
        <p:spPr bwMode="auto">
          <a:xfrm>
            <a:off x="533400" y="3048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endParaRPr lang="en-CA" smtClean="0">
              <a:latin typeface="Arial" charset="0"/>
            </a:endParaRPr>
          </a:p>
        </p:txBody>
      </p:sp>
      <p:sp>
        <p:nvSpPr>
          <p:cNvPr id="1027" name="Rectangle 27"/>
          <p:cNvSpPr>
            <a:spLocks noGrp="1" noChangeArrowheads="1"/>
          </p:cNvSpPr>
          <p:nvPr>
            <p:ph type="title"/>
          </p:nvPr>
        </p:nvSpPr>
        <p:spPr bwMode="auto">
          <a:xfrm>
            <a:off x="1296988" y="323850"/>
            <a:ext cx="7461250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Der Titel kann einzeilig sein</a:t>
            </a:r>
          </a:p>
        </p:txBody>
      </p:sp>
      <p:sp>
        <p:nvSpPr>
          <p:cNvPr id="1028" name="Rectangle 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85875" y="1449388"/>
            <a:ext cx="7472363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Um den Fliesstext übersichtlich zu halten, sollten Abschnitte gemacht werden.Diese werden zur besseren Lesbarkeit</a:t>
            </a:r>
          </a:p>
          <a:p>
            <a:pPr lvl="0"/>
            <a:r>
              <a:rPr lang="en-GB" smtClean="0"/>
              <a:t>jeweils mit eine Blindzeile getrennt.</a:t>
            </a:r>
            <a:br>
              <a:rPr lang="en-GB" smtClean="0"/>
            </a:br>
            <a:endParaRPr lang="en-GB" smtClean="0"/>
          </a:p>
          <a:p>
            <a:pPr lvl="0"/>
            <a:r>
              <a:rPr lang="en-GB" smtClean="0"/>
              <a:t>Klicken Sie, um die Formate des Vorlagentextes zu bearbeiten</a:t>
            </a:r>
          </a:p>
          <a:p>
            <a:pPr lvl="1"/>
            <a:r>
              <a:rPr lang="en-GB" smtClean="0"/>
              <a:t>Zweite Ebene</a:t>
            </a:r>
          </a:p>
          <a:p>
            <a:pPr lvl="2"/>
            <a:r>
              <a:rPr lang="en-GB" smtClean="0"/>
              <a:t>Dritte Ebene</a:t>
            </a:r>
          </a:p>
          <a:p>
            <a:pPr lvl="3"/>
            <a:r>
              <a:rPr lang="en-GB" smtClean="0"/>
              <a:t>Vierte Ebene</a:t>
            </a:r>
          </a:p>
          <a:p>
            <a:pPr lvl="4"/>
            <a:r>
              <a:rPr lang="en-GB" smtClean="0"/>
              <a:t>Fünfte Ebene</a:t>
            </a:r>
          </a:p>
        </p:txBody>
      </p:sp>
      <p:sp>
        <p:nvSpPr>
          <p:cNvPr id="1029" name="Text Box 33"/>
          <p:cNvSpPr txBox="1">
            <a:spLocks noChangeArrowheads="1"/>
          </p:cNvSpPr>
          <p:nvPr/>
        </p:nvSpPr>
        <p:spPr bwMode="auto">
          <a:xfrm>
            <a:off x="6448425" y="6205538"/>
            <a:ext cx="2266950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r">
              <a:lnSpc>
                <a:spcPct val="105000"/>
              </a:lnSpc>
              <a:spcBef>
                <a:spcPct val="50000"/>
              </a:spcBef>
              <a:defRPr/>
            </a:pPr>
            <a:fld id="{FBDE4CDD-B47A-436B-BA64-20C39E7506B3}" type="slidenum">
              <a:rPr lang="de-CH" sz="900" smtClean="0">
                <a:latin typeface="Arial" charset="0"/>
              </a:rPr>
              <a:pPr algn="r">
                <a:lnSpc>
                  <a:spcPct val="105000"/>
                </a:lnSpc>
                <a:spcBef>
                  <a:spcPct val="50000"/>
                </a:spcBef>
                <a:defRPr/>
              </a:pPr>
              <a:t>‹Nr.›</a:t>
            </a:fld>
            <a:r>
              <a:rPr lang="de-CH" sz="900" smtClean="0">
                <a:latin typeface="Arial" charset="0"/>
              </a:rPr>
              <a:t> </a:t>
            </a:r>
          </a:p>
        </p:txBody>
      </p:sp>
      <p:sp>
        <p:nvSpPr>
          <p:cNvPr id="1030" name="AutoShape 34"/>
          <p:cNvSpPr>
            <a:spLocks noChangeArrowheads="1"/>
          </p:cNvSpPr>
          <p:nvPr/>
        </p:nvSpPr>
        <p:spPr bwMode="auto">
          <a:xfrm>
            <a:off x="1225550" y="6143625"/>
            <a:ext cx="5056188" cy="409575"/>
          </a:xfrm>
          <a:prstGeom prst="octagon">
            <a:avLst>
              <a:gd name="adj" fmla="val 29287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de-CH" sz="900" b="1">
                <a:latin typeface="Arial" charset="0"/>
              </a:rPr>
              <a:t>Qualitätsstrategie </a:t>
            </a:r>
            <a:r>
              <a:rPr lang="de-CH" sz="900">
                <a:latin typeface="Arial" charset="0"/>
              </a:rPr>
              <a:t>| Möglichkeiten und Grenzen</a:t>
            </a:r>
            <a:br>
              <a:rPr lang="de-CH" sz="900">
                <a:latin typeface="Arial" charset="0"/>
              </a:rPr>
            </a:br>
            <a:r>
              <a:rPr lang="de-CH" sz="900">
                <a:latin typeface="Arial" charset="0"/>
              </a:rPr>
              <a:t>Patrik Aebi, Bundesamt für Landwirtschaft </a:t>
            </a:r>
            <a:endParaRPr lang="de-CH" sz="900" b="1">
              <a:latin typeface="Arial" charset="0"/>
            </a:endParaRPr>
          </a:p>
        </p:txBody>
      </p:sp>
      <p:pic>
        <p:nvPicPr>
          <p:cNvPr id="1031" name="Picture 39" descr="Logo_col_wappen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60363" y="390525"/>
            <a:ext cx="266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Line 40"/>
          <p:cNvSpPr>
            <a:spLocks noChangeShapeType="1"/>
          </p:cNvSpPr>
          <p:nvPr/>
        </p:nvSpPr>
        <p:spPr bwMode="auto">
          <a:xfrm flipH="1">
            <a:off x="1285875" y="6162675"/>
            <a:ext cx="7496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17" r:id="rId2"/>
    <p:sldLayoutId id="2147484618" r:id="rId3"/>
    <p:sldLayoutId id="2147484619" r:id="rId4"/>
    <p:sldLayoutId id="2147484620" r:id="rId5"/>
    <p:sldLayoutId id="2147484621" r:id="rId6"/>
    <p:sldLayoutId id="2147484622" r:id="rId7"/>
    <p:sldLayoutId id="2147484623" r:id="rId8"/>
    <p:sldLayoutId id="2147484624" r:id="rId9"/>
    <p:sldLayoutId id="2147484625" r:id="rId10"/>
    <p:sldLayoutId id="214748462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65175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100">
          <a:solidFill>
            <a:schemeClr val="tx1"/>
          </a:solidFill>
          <a:latin typeface="+mn-lt"/>
        </a:defRPr>
      </a:lvl2pPr>
      <a:lvl3pPr marL="1184275" indent="-228600" algn="l" rtl="0" eaLnBrk="0" fontAlgn="base" hangingPunct="0">
        <a:spcBef>
          <a:spcPct val="20000"/>
        </a:spcBef>
        <a:spcAft>
          <a:spcPct val="0"/>
        </a:spcAft>
        <a:buClr>
          <a:srgbClr val="B2B2B2"/>
        </a:buClr>
        <a:buChar char="•"/>
        <a:defRPr sz="2100">
          <a:solidFill>
            <a:schemeClr val="tx1"/>
          </a:solidFill>
          <a:latin typeface="+mn-lt"/>
        </a:defRPr>
      </a:lvl3pPr>
      <a:lvl4pPr marL="1603375" indent="-228600" algn="l" rtl="0" eaLnBrk="0" fontAlgn="base" hangingPunct="0">
        <a:spcBef>
          <a:spcPct val="20000"/>
        </a:spcBef>
        <a:spcAft>
          <a:spcPct val="0"/>
        </a:spcAft>
        <a:buClr>
          <a:srgbClr val="C0C0C0"/>
        </a:buClr>
        <a:buChar char="•"/>
        <a:defRPr sz="21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2051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00430C2-0BB7-4BE3-8C61-A6F90720CFA5}" type="datetimeFigureOut">
              <a:rPr lang="de-CH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83ECE3-C8E5-4B33-849E-67C4043255C3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7" r:id="rId1"/>
    <p:sldLayoutId id="2147484628" r:id="rId2"/>
    <p:sldLayoutId id="2147484629" r:id="rId3"/>
    <p:sldLayoutId id="2147484630" r:id="rId4"/>
    <p:sldLayoutId id="2147484631" r:id="rId5"/>
    <p:sldLayoutId id="2147484632" r:id="rId6"/>
    <p:sldLayoutId id="2147484633" r:id="rId7"/>
    <p:sldLayoutId id="2147484634" r:id="rId8"/>
    <p:sldLayoutId id="2147484635" r:id="rId9"/>
    <p:sldLayoutId id="2147484636" r:id="rId10"/>
    <p:sldLayoutId id="21474846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3075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9877316-A34B-4480-978A-31BD1AB2EEDB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6816E8-5F97-4945-9D86-00460D6D85BE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38" r:id="rId1"/>
    <p:sldLayoutId id="2147484639" r:id="rId2"/>
    <p:sldLayoutId id="2147484640" r:id="rId3"/>
    <p:sldLayoutId id="2147484641" r:id="rId4"/>
    <p:sldLayoutId id="2147484642" r:id="rId5"/>
    <p:sldLayoutId id="2147484643" r:id="rId6"/>
    <p:sldLayoutId id="2147484644" r:id="rId7"/>
    <p:sldLayoutId id="2147484645" r:id="rId8"/>
    <p:sldLayoutId id="2147484646" r:id="rId9"/>
    <p:sldLayoutId id="2147484647" r:id="rId10"/>
    <p:sldLayoutId id="214748464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4099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998E5C6-2BD2-405E-A1A9-CF0FAE6502E9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F998D92-95A7-48E8-91A3-0D2314E29EAC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9" r:id="rId1"/>
    <p:sldLayoutId id="2147484650" r:id="rId2"/>
    <p:sldLayoutId id="2147484651" r:id="rId3"/>
    <p:sldLayoutId id="2147484652" r:id="rId4"/>
    <p:sldLayoutId id="2147484653" r:id="rId5"/>
    <p:sldLayoutId id="2147484654" r:id="rId6"/>
    <p:sldLayoutId id="2147484655" r:id="rId7"/>
    <p:sldLayoutId id="2147484656" r:id="rId8"/>
    <p:sldLayoutId id="2147484657" r:id="rId9"/>
    <p:sldLayoutId id="2147484658" r:id="rId10"/>
    <p:sldLayoutId id="2147484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512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C6E400F-AA60-4C4B-A3E9-85552F2C25F9}" type="datetimeFigureOut">
              <a:rPr lang="de-DE"/>
              <a:pPr>
                <a:defRPr/>
              </a:pPr>
              <a:t>08.01.2013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361A574-7D8F-4256-8ED0-D2077E292BA6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0" r:id="rId1"/>
    <p:sldLayoutId id="2147484661" r:id="rId2"/>
    <p:sldLayoutId id="2147484662" r:id="rId3"/>
    <p:sldLayoutId id="2147484663" r:id="rId4"/>
    <p:sldLayoutId id="2147484664" r:id="rId5"/>
    <p:sldLayoutId id="2147484665" r:id="rId6"/>
    <p:sldLayoutId id="2147484666" r:id="rId7"/>
    <p:sldLayoutId id="2147484667" r:id="rId8"/>
    <p:sldLayoutId id="2147484668" r:id="rId9"/>
    <p:sldLayoutId id="2147484669" r:id="rId10"/>
    <p:sldLayoutId id="214748467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qualitaetsstrategie.ch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1.emf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hyperlink" Target="http://www.ostschweiz.ch/de" TargetMode="External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qualitaetsstrategie.ch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CH" sz="3600" smtClean="0"/>
              <a:t>Qualitätsstrategie der Schweizer Land- und Ernährungswirtschaft</a:t>
            </a:r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285875" y="4652963"/>
            <a:ext cx="7429500" cy="1701800"/>
          </a:xfrm>
        </p:spPr>
        <p:txBody>
          <a:bodyPr/>
          <a:lstStyle/>
          <a:p>
            <a:pPr marL="0" indent="0" eaLnBrk="1" hangingPunct="1"/>
            <a:r>
              <a:rPr lang="de-CH" smtClean="0"/>
              <a:t>Patrik Aebi, </a:t>
            </a:r>
            <a:br>
              <a:rPr lang="de-CH" smtClean="0"/>
            </a:br>
            <a:r>
              <a:rPr lang="de-CH" sz="2000" smtClean="0"/>
              <a:t>Leiter Fachbereich Qualitäts- und Absatzförderung, BLW</a:t>
            </a:r>
          </a:p>
          <a:p>
            <a:pPr marL="0" indent="0" eaLnBrk="1" hangingPunct="1"/>
            <a:r>
              <a:rPr lang="de-CH" sz="1600" smtClean="0"/>
              <a:t/>
            </a:r>
            <a:br>
              <a:rPr lang="de-CH" sz="1600" smtClean="0"/>
            </a:br>
            <a:r>
              <a:rPr lang="de-CH" sz="1600" smtClean="0"/>
              <a:t>Volkshochschule Weinfelden, </a:t>
            </a:r>
            <a:br>
              <a:rPr lang="de-CH" sz="1600" smtClean="0"/>
            </a:br>
            <a:r>
              <a:rPr lang="de-CH" sz="1600" smtClean="0"/>
              <a:t>7. Januar 2013</a:t>
            </a:r>
          </a:p>
          <a:p>
            <a:pPr marL="0" indent="0" eaLnBrk="1" hangingPunct="1"/>
            <a:endParaRPr lang="de-CH" sz="1400" smtClean="0"/>
          </a:p>
          <a:p>
            <a:pPr marL="0" indent="0" eaLnBrk="1" hangingPunct="1"/>
            <a:endParaRPr lang="de-CH" sz="9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C00000"/>
                </a:solidFill>
              </a:rPr>
              <a:t>Themen</a:t>
            </a:r>
          </a:p>
        </p:txBody>
      </p:sp>
      <p:sp>
        <p:nvSpPr>
          <p:cNvPr id="8195" name="Inhaltsplatzhalter 2"/>
          <p:cNvSpPr>
            <a:spLocks noGrp="1"/>
          </p:cNvSpPr>
          <p:nvPr>
            <p:ph idx="1"/>
          </p:nvPr>
        </p:nvSpPr>
        <p:spPr>
          <a:xfrm>
            <a:off x="1285875" y="2060575"/>
            <a:ext cx="7472363" cy="3933825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de-CH" smtClean="0"/>
              <a:t>Die Branchenstrategie</a:t>
            </a:r>
          </a:p>
          <a:p>
            <a:pPr marL="457200" indent="-457200">
              <a:buFontTx/>
              <a:buAutoNum type="arabicPeriod"/>
            </a:pPr>
            <a:r>
              <a:rPr lang="de-CH" smtClean="0"/>
              <a:t>Unterstützung durch den Bund</a:t>
            </a:r>
          </a:p>
          <a:p>
            <a:pPr marL="457200" indent="-457200">
              <a:buFontTx/>
              <a:buAutoNum type="arabicPeriod"/>
            </a:pPr>
            <a:r>
              <a:rPr lang="de-CH" smtClean="0"/>
              <a:t>Chancen und Hemmnisse</a:t>
            </a:r>
          </a:p>
          <a:p>
            <a:pPr marL="457200" indent="-457200">
              <a:buFontTx/>
              <a:buAutoNum type="arabicPeriod"/>
            </a:pPr>
            <a:r>
              <a:rPr lang="de-CH" smtClean="0"/>
              <a:t>Bezug / Relevanz für Kanton Thurgau?</a:t>
            </a:r>
          </a:p>
          <a:p>
            <a:pPr marL="457200" indent="-457200">
              <a:buFontTx/>
              <a:buAutoNum type="arabicPeriod"/>
            </a:pPr>
            <a:r>
              <a:rPr lang="de-CH" smtClean="0"/>
              <a:t>Perspektiven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C00000"/>
                </a:solidFill>
              </a:rPr>
              <a:t>1. 	Die Qualitätsstrategie – </a:t>
            </a:r>
            <a:br>
              <a:rPr lang="de-CH" smtClean="0">
                <a:solidFill>
                  <a:srgbClr val="C00000"/>
                </a:solidFill>
              </a:rPr>
            </a:br>
            <a:r>
              <a:rPr lang="de-CH" smtClean="0">
                <a:solidFill>
                  <a:srgbClr val="C00000"/>
                </a:solidFill>
              </a:rPr>
              <a:t>	eine Branchenstrategie</a:t>
            </a:r>
          </a:p>
        </p:txBody>
      </p:sp>
      <p:sp>
        <p:nvSpPr>
          <p:cNvPr id="9219" name="Inhaltsplatzhalter 2"/>
          <p:cNvSpPr>
            <a:spLocks noGrp="1"/>
          </p:cNvSpPr>
          <p:nvPr>
            <p:ph idx="1"/>
          </p:nvPr>
        </p:nvSpPr>
        <p:spPr>
          <a:xfrm>
            <a:off x="827088" y="1557338"/>
            <a:ext cx="7472362" cy="4365625"/>
          </a:xfrm>
        </p:spPr>
        <p:txBody>
          <a:bodyPr/>
          <a:lstStyle/>
          <a:p>
            <a:pPr algn="ctr"/>
            <a:r>
              <a:rPr lang="de-CH" sz="2400" smtClean="0"/>
              <a:t>Erschliessung von Marktpotenzialen</a:t>
            </a:r>
          </a:p>
          <a:p>
            <a:pPr algn="ctr"/>
            <a:r>
              <a:rPr lang="de-CH" smtClean="0"/>
              <a:t>durch</a:t>
            </a:r>
          </a:p>
          <a:p>
            <a:pPr algn="ctr"/>
            <a:r>
              <a:rPr lang="de-CH" b="1" smtClean="0">
                <a:solidFill>
                  <a:srgbClr val="FF0000"/>
                </a:solidFill>
              </a:rPr>
              <a:t/>
            </a:r>
            <a:br>
              <a:rPr lang="de-CH" b="1" smtClean="0">
                <a:solidFill>
                  <a:srgbClr val="FF0000"/>
                </a:solidFill>
              </a:rPr>
            </a:br>
            <a:r>
              <a:rPr lang="de-CH" sz="2800" b="1" smtClean="0">
                <a:solidFill>
                  <a:srgbClr val="FF0000"/>
                </a:solidFill>
              </a:rPr>
              <a:t>Qualitätsführerschaft  </a:t>
            </a:r>
          </a:p>
          <a:p>
            <a:pPr algn="ctr"/>
            <a:r>
              <a:rPr lang="de-CH" sz="1800" smtClean="0"/>
              <a:t>Verfolgen von gemeinsamen </a:t>
            </a:r>
            <a:r>
              <a:rPr lang="de-CH" sz="1800" u="sng" smtClean="0"/>
              <a:t>Werten</a:t>
            </a:r>
          </a:p>
          <a:p>
            <a:pPr algn="ctr"/>
            <a:r>
              <a:rPr lang="de-CH" sz="1800" smtClean="0"/>
              <a:t>+ </a:t>
            </a:r>
          </a:p>
          <a:p>
            <a:pPr algn="ctr"/>
            <a:r>
              <a:rPr lang="de-CH" sz="2800" b="1" smtClean="0">
                <a:solidFill>
                  <a:srgbClr val="0070C0"/>
                </a:solidFill>
              </a:rPr>
              <a:t>Qualitätspartnerschaft </a:t>
            </a:r>
          </a:p>
          <a:p>
            <a:pPr algn="ctr"/>
            <a:r>
              <a:rPr lang="de-CH" sz="1800" u="sng" smtClean="0"/>
              <a:t>Zusammenarbeit</a:t>
            </a:r>
            <a:r>
              <a:rPr lang="de-CH" sz="1800" smtClean="0"/>
              <a:t> in der Wertschöpfungskette</a:t>
            </a:r>
          </a:p>
          <a:p>
            <a:pPr algn="ctr"/>
            <a:r>
              <a:rPr lang="de-CH" sz="1800" smtClean="0"/>
              <a:t>+</a:t>
            </a:r>
          </a:p>
          <a:p>
            <a:pPr algn="ctr"/>
            <a:r>
              <a:rPr lang="de-CH" sz="2800" b="1" smtClean="0">
                <a:solidFill>
                  <a:srgbClr val="00B050"/>
                </a:solidFill>
              </a:rPr>
              <a:t>Marktoffensive </a:t>
            </a:r>
          </a:p>
          <a:p>
            <a:pPr algn="ctr"/>
            <a:r>
              <a:rPr lang="de-CH" smtClean="0">
                <a:solidFill>
                  <a:srgbClr val="00B050"/>
                </a:solidFill>
              </a:rPr>
              <a:t>		</a:t>
            </a:r>
            <a:r>
              <a:rPr lang="de-CH" sz="1800" u="sng" smtClean="0"/>
              <a:t>Kommunikation</a:t>
            </a:r>
            <a:r>
              <a:rPr lang="de-CH" sz="1800" smtClean="0"/>
              <a:t> der gemeinsamen Werte</a:t>
            </a:r>
          </a:p>
          <a:p>
            <a:r>
              <a:rPr lang="de-CH" smtClean="0"/>
              <a:t>	</a:t>
            </a:r>
          </a:p>
          <a:p>
            <a:pPr>
              <a:buFontTx/>
              <a:buChar char="•"/>
            </a:pPr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1357313" y="357188"/>
            <a:ext cx="7461250" cy="989012"/>
          </a:xfrm>
        </p:spPr>
        <p:txBody>
          <a:bodyPr/>
          <a:lstStyle/>
          <a:p>
            <a:r>
              <a:rPr lang="de-CH" smtClean="0"/>
              <a:t>Breite Forderung nach Qualität</a:t>
            </a:r>
          </a:p>
        </p:txBody>
      </p:sp>
      <p:sp>
        <p:nvSpPr>
          <p:cNvPr id="10243" name="Inhaltsplatzhalter 2"/>
          <p:cNvSpPr>
            <a:spLocks noGrp="1"/>
          </p:cNvSpPr>
          <p:nvPr>
            <p:ph idx="1"/>
          </p:nvPr>
        </p:nvSpPr>
        <p:spPr>
          <a:xfrm>
            <a:off x="1285875" y="1357313"/>
            <a:ext cx="7472363" cy="4687887"/>
          </a:xfrm>
        </p:spPr>
        <p:txBody>
          <a:bodyPr/>
          <a:lstStyle/>
          <a:p>
            <a:pPr marL="360363" indent="-360363">
              <a:buFontTx/>
              <a:buChar char="•"/>
            </a:pPr>
            <a:r>
              <a:rPr lang="de-CH" u="sng" smtClean="0"/>
              <a:t>Bundesverfassung</a:t>
            </a:r>
            <a:r>
              <a:rPr lang="de-CH" smtClean="0"/>
              <a:t/>
            </a:r>
            <a:br>
              <a:rPr lang="de-CH" smtClean="0"/>
            </a:br>
            <a:r>
              <a:rPr lang="de-CH" smtClean="0"/>
              <a:t>„Der Bund sorgt dafür, dass die Landwirtschaft durch eine nachhaltige und </a:t>
            </a:r>
            <a:r>
              <a:rPr lang="de-CH" b="1" smtClean="0"/>
              <a:t>auf den Markt ausgerichtete </a:t>
            </a:r>
            <a:r>
              <a:rPr lang="de-CH" smtClean="0"/>
              <a:t>Produktion […].“ (Artikel 104, Absatz 1)</a:t>
            </a:r>
          </a:p>
          <a:p>
            <a:pPr marL="360363" indent="-360363"/>
            <a:r>
              <a:rPr lang="de-CH" smtClean="0"/>
              <a:t>	</a:t>
            </a:r>
          </a:p>
          <a:p>
            <a:pPr marL="360363" indent="-360363"/>
            <a:r>
              <a:rPr lang="de-CH" smtClean="0"/>
              <a:t>	=&gt; Bedürfnisse der Konsumenten</a:t>
            </a:r>
          </a:p>
          <a:p>
            <a:pPr marL="360363" indent="-360363">
              <a:buFontTx/>
              <a:buChar char="•"/>
            </a:pPr>
            <a:endParaRPr lang="de-CH" smtClean="0"/>
          </a:p>
          <a:p>
            <a:pPr marL="360363" indent="-360363"/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Breite Forderung nach Qualität</a:t>
            </a:r>
          </a:p>
        </p:txBody>
      </p:sp>
      <p:sp>
        <p:nvSpPr>
          <p:cNvPr id="11267" name="Textfeld 5"/>
          <p:cNvSpPr txBox="1">
            <a:spLocks noChangeArrowheads="1"/>
          </p:cNvSpPr>
          <p:nvPr/>
        </p:nvSpPr>
        <p:spPr bwMode="auto">
          <a:xfrm>
            <a:off x="214313" y="4000500"/>
            <a:ext cx="871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CH" sz="1200">
                <a:latin typeface="Arial" charset="0"/>
              </a:rPr>
              <a:t> </a:t>
            </a:r>
          </a:p>
          <a:p>
            <a:endParaRPr lang="de-CH"/>
          </a:p>
        </p:txBody>
      </p:sp>
      <p:sp>
        <p:nvSpPr>
          <p:cNvPr id="8196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de-CH" u="sng" dirty="0" smtClean="0"/>
              <a:t>Leitbild Beratende Kommission Landwirtschaft</a:t>
            </a:r>
          </a:p>
          <a:p>
            <a:pPr indent="0">
              <a:defRPr/>
            </a:pPr>
            <a:r>
              <a:rPr lang="de-CH" dirty="0" smtClean="0"/>
              <a:t>„Die </a:t>
            </a:r>
            <a:r>
              <a:rPr lang="de-CH" dirty="0" smtClean="0">
                <a:solidFill>
                  <a:srgbClr val="C00000"/>
                </a:solidFill>
              </a:rPr>
              <a:t>Schweizer Landwirtschaft und ihre Partner </a:t>
            </a:r>
            <a:r>
              <a:rPr lang="de-CH" dirty="0" smtClean="0"/>
              <a:t>in der Produktverarbeitung und -verteilung gehören zu den </a:t>
            </a:r>
            <a:r>
              <a:rPr lang="de-CH" dirty="0" smtClean="0">
                <a:solidFill>
                  <a:srgbClr val="C00000"/>
                </a:solidFill>
              </a:rPr>
              <a:t>international Führenden </a:t>
            </a:r>
            <a:r>
              <a:rPr lang="de-CH" dirty="0" smtClean="0"/>
              <a:t>in der </a:t>
            </a:r>
            <a:r>
              <a:rPr lang="de-CH" dirty="0" smtClean="0">
                <a:solidFill>
                  <a:srgbClr val="C00000"/>
                </a:solidFill>
              </a:rPr>
              <a:t>nachhaltigen Produktion </a:t>
            </a:r>
            <a:r>
              <a:rPr lang="de-CH" dirty="0" smtClean="0"/>
              <a:t>von Rohstoffen und Lebensmitteln und tragen zur Ernährungssicherheit der Schweiz bei:</a:t>
            </a:r>
          </a:p>
          <a:p>
            <a:pPr lvl="1" indent="-457200">
              <a:buFont typeface="Symbol" pitchFamily="18" charset="2"/>
              <a:buChar char="-"/>
              <a:defRPr/>
            </a:pPr>
            <a:r>
              <a:rPr lang="de-CH" dirty="0" smtClean="0"/>
              <a:t>Sie nehmen in der </a:t>
            </a:r>
            <a:r>
              <a:rPr lang="de-CH" dirty="0" err="1" smtClean="0">
                <a:solidFill>
                  <a:srgbClr val="C00000"/>
                </a:solidFill>
              </a:rPr>
              <a:t>umwelt</a:t>
            </a:r>
            <a:r>
              <a:rPr lang="de-CH" dirty="0" smtClean="0">
                <a:solidFill>
                  <a:srgbClr val="C00000"/>
                </a:solidFill>
              </a:rPr>
              <a:t>- und tiergerechten Produktion von sicheren Lebensmitteln</a:t>
            </a:r>
            <a:r>
              <a:rPr lang="de-CH" dirty="0" smtClean="0"/>
              <a:t> eine führende Position ein.</a:t>
            </a:r>
          </a:p>
          <a:p>
            <a:pPr lvl="1" indent="-457200">
              <a:buFont typeface="Symbol" pitchFamily="18" charset="2"/>
              <a:buChar char="-"/>
              <a:defRPr/>
            </a:pPr>
            <a:r>
              <a:rPr lang="de-CH" dirty="0" smtClean="0"/>
              <a:t>Sie bearbeiten erfolgreich </a:t>
            </a:r>
            <a:r>
              <a:rPr lang="de-CH" dirty="0" smtClean="0">
                <a:solidFill>
                  <a:srgbClr val="C00000"/>
                </a:solidFill>
              </a:rPr>
              <a:t>wertschöpfungsstarke Marktsegmente im In- und Ausland </a:t>
            </a:r>
            <a:r>
              <a:rPr lang="de-CH" dirty="0" smtClean="0"/>
              <a:t>und erschliessen neue Märkte.</a:t>
            </a:r>
          </a:p>
          <a:p>
            <a:pPr lvl="1" indent="-457200">
              <a:buFont typeface="Symbol" pitchFamily="18" charset="2"/>
              <a:buChar char="-"/>
              <a:defRPr/>
            </a:pPr>
            <a:r>
              <a:rPr lang="de-CH" dirty="0" smtClean="0"/>
              <a:t>Sie </a:t>
            </a:r>
            <a:r>
              <a:rPr lang="de-CH" dirty="0" smtClean="0">
                <a:solidFill>
                  <a:srgbClr val="C00000"/>
                </a:solidFill>
              </a:rPr>
              <a:t>bieten den Konsumentinnen und Konsumenten hervorragende Produkte </a:t>
            </a:r>
            <a:r>
              <a:rPr lang="de-CH" dirty="0" smtClean="0"/>
              <a:t>für eine gesunde Ernährung an“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>
          <a:xfrm>
            <a:off x="1357313" y="357188"/>
            <a:ext cx="7461250" cy="989012"/>
          </a:xfrm>
        </p:spPr>
        <p:txBody>
          <a:bodyPr/>
          <a:lstStyle/>
          <a:p>
            <a:r>
              <a:rPr lang="de-CH" smtClean="0"/>
              <a:t>Breite Forderung nach Qualität</a:t>
            </a:r>
          </a:p>
        </p:txBody>
      </p:sp>
      <p:sp>
        <p:nvSpPr>
          <p:cNvPr id="12291" name="Inhaltsplatzhalter 2"/>
          <p:cNvSpPr>
            <a:spLocks noGrp="1"/>
          </p:cNvSpPr>
          <p:nvPr>
            <p:ph idx="1"/>
          </p:nvPr>
        </p:nvSpPr>
        <p:spPr>
          <a:xfrm>
            <a:off x="1285875" y="1214438"/>
            <a:ext cx="7572375" cy="4830762"/>
          </a:xfrm>
        </p:spPr>
        <p:txBody>
          <a:bodyPr/>
          <a:lstStyle/>
          <a:p>
            <a:pPr>
              <a:buFontTx/>
              <a:buChar char="•"/>
            </a:pPr>
            <a:r>
              <a:rPr lang="de-CH" u="sng" smtClean="0"/>
              <a:t>Arbeitsgruppe Begleitmassnahmen</a:t>
            </a:r>
            <a:r>
              <a:rPr lang="de-CH" smtClean="0"/>
              <a:t> </a:t>
            </a:r>
          </a:p>
          <a:p>
            <a:r>
              <a:rPr lang="de-CH" smtClean="0"/>
              <a:t>	Einigung auf Qualitätsstrategie: „Die AG Begleitmassnahmen ist der Ansicht, dass die Land- und Ernährungswirtschaft auch in einem Umfeld mit Freihandel im Agrar- und Lebensmittelbereich ihre hohen Standards in der nachhaltigen Qualitätsproduktion nicht aufgeben darf.“</a:t>
            </a:r>
          </a:p>
          <a:p>
            <a:endParaRPr lang="de-CH" smtClean="0"/>
          </a:p>
          <a:p>
            <a:pPr>
              <a:buFontTx/>
              <a:buChar char="•"/>
            </a:pPr>
            <a:r>
              <a:rPr lang="de-CH" u="sng" smtClean="0"/>
              <a:t>Motion Bourgeois</a:t>
            </a:r>
          </a:p>
          <a:p>
            <a:r>
              <a:rPr lang="de-CH" smtClean="0"/>
              <a:t>	„In Zusammenarbeit mit den massgebenden Verbänden der Ernährungs- und Landwirtschaftskette sollen eine Qualitätsstrategie für Schweizer Lebensmittel und Massnahmen erarbeitet werden, um eine optimale Wertschöpfung entlang der ganzen Kette zu garantieren.“</a:t>
            </a:r>
          </a:p>
          <a:p>
            <a:r>
              <a:rPr lang="de-CH" smtClean="0"/>
              <a:t>	BR empfiehlt Annahme, NR hat in Herbstsession zugestimmt</a:t>
            </a:r>
          </a:p>
          <a:p>
            <a:r>
              <a:rPr lang="de-CH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Die Charta </a:t>
            </a:r>
            <a:r>
              <a:rPr lang="de-CH" sz="2400" smtClean="0"/>
              <a:t>zur Qualitätsstrategie der Schweizerischen Land- und Ernährungswirtschaft</a:t>
            </a:r>
          </a:p>
        </p:txBody>
      </p:sp>
      <p:sp>
        <p:nvSpPr>
          <p:cNvPr id="8195" name="Inhaltsplatzhalter 2"/>
          <p:cNvSpPr>
            <a:spLocks noGrp="1"/>
          </p:cNvSpPr>
          <p:nvPr>
            <p:ph idx="1"/>
          </p:nvPr>
        </p:nvSpPr>
        <p:spPr>
          <a:xfrm>
            <a:off x="1258888" y="1844675"/>
            <a:ext cx="7499350" cy="4149725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de-CH" sz="2400" dirty="0" smtClean="0"/>
              <a:t>Resultat eines partizipativen Prozesses der relevanten Akteure der gesamten Wertschöpfungskette, BLW als «</a:t>
            </a:r>
            <a:r>
              <a:rPr lang="de-CH" sz="2400" dirty="0" err="1" smtClean="0"/>
              <a:t>Facilitator</a:t>
            </a:r>
            <a:r>
              <a:rPr lang="de-CH" sz="2400" dirty="0" smtClean="0"/>
              <a:t>» oder Moderator</a:t>
            </a:r>
          </a:p>
          <a:p>
            <a:pPr>
              <a:buFontTx/>
              <a:buChar char="•"/>
              <a:defRPr/>
            </a:pPr>
            <a:r>
              <a:rPr lang="de-CH" sz="2400" dirty="0" smtClean="0"/>
              <a:t>Festlegung von gemeinsamen Werten und Orientierungspunkten</a:t>
            </a:r>
          </a:p>
          <a:p>
            <a:pPr>
              <a:buFontTx/>
              <a:buChar char="•"/>
              <a:defRPr/>
            </a:pPr>
            <a:r>
              <a:rPr lang="de-CH" sz="2400" dirty="0" smtClean="0"/>
              <a:t>Kommunikation zu diesem Engagement</a:t>
            </a:r>
          </a:p>
          <a:p>
            <a:pPr>
              <a:buFontTx/>
              <a:buChar char="•"/>
              <a:defRPr/>
            </a:pPr>
            <a:r>
              <a:rPr lang="de-CH" sz="2400" dirty="0" smtClean="0"/>
              <a:t>Optimale Positionierung auf den Märkten</a:t>
            </a:r>
          </a:p>
          <a:p>
            <a:pPr>
              <a:buFontTx/>
              <a:buChar char="•"/>
              <a:defRPr/>
            </a:pPr>
            <a:r>
              <a:rPr lang="de-CH" sz="2400" dirty="0" smtClean="0"/>
              <a:t>Grundlage für </a:t>
            </a:r>
            <a:r>
              <a:rPr lang="de-CH" sz="2400" dirty="0"/>
              <a:t>die dynamische </a:t>
            </a:r>
            <a:r>
              <a:rPr lang="de-CH" sz="2400" dirty="0" smtClean="0"/>
              <a:t>Weiterentwicklung </a:t>
            </a:r>
            <a:r>
              <a:rPr lang="de-CH" sz="2400" dirty="0"/>
              <a:t>der Qualitätsstrategie</a:t>
            </a:r>
          </a:p>
          <a:p>
            <a:pPr marL="0" indent="0">
              <a:defRPr/>
            </a:pPr>
            <a:endParaRPr lang="de-CH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Zweck</a:t>
            </a:r>
          </a:p>
        </p:txBody>
      </p:sp>
      <p:sp>
        <p:nvSpPr>
          <p:cNvPr id="1433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b="1" smtClean="0"/>
          </a:p>
          <a:p>
            <a:pPr>
              <a:buFontTx/>
              <a:buChar char="•"/>
            </a:pPr>
            <a:r>
              <a:rPr lang="de-CH" smtClean="0"/>
              <a:t>Diese Charta basiert auf der Erkenntnis, dass eine gemeinsame Qualitätsstrategie alle Akteure der Wertschöpfungskette im Wettbewerb stärkt und hilft, neue Herausforderungen als Chance zu nutzen.</a:t>
            </a:r>
          </a:p>
          <a:p>
            <a:pPr>
              <a:buFontTx/>
              <a:buChar char="•"/>
            </a:pPr>
            <a:r>
              <a:rPr lang="de-CH" smtClean="0"/>
              <a:t>Sie legt breit abgestützte Werte fest, welche die Basis für die Weiterentwicklung der Land- und Ernährungswirtschaft für die Zukunft schaffen. </a:t>
            </a:r>
          </a:p>
          <a:p>
            <a:pPr>
              <a:buFontTx/>
              <a:buChar char="•"/>
            </a:pPr>
            <a:r>
              <a:rPr lang="de-CH" smtClean="0"/>
              <a:t>Auf dieser Grundlage sollen die Qualitätsführerschaft der Schweizerischen Land- und Ernährungswirtschaft sichergestellt, weiter ausgebaut und Marktoffensiven intensiviert werden. </a:t>
            </a:r>
          </a:p>
          <a:p>
            <a:pPr>
              <a:buFontTx/>
              <a:buChar char="•"/>
            </a:pPr>
            <a:r>
              <a:rPr lang="de-CH" smtClean="0"/>
              <a:t>Gelebte Partnerschaft schafft Mehrwerte für Alle.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Gemeinsame Werte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de-CH" dirty="0"/>
              <a:t>Die Land- und Ernährungswirtschaft orientiert sich in der Qualitätsstrategie an </a:t>
            </a:r>
            <a:r>
              <a:rPr lang="de-CH" dirty="0" smtClean="0"/>
              <a:t>diesen materiellen </a:t>
            </a:r>
            <a:r>
              <a:rPr lang="de-CH" dirty="0"/>
              <a:t>und immateriellen Werten</a:t>
            </a:r>
            <a:r>
              <a:rPr lang="de-CH" dirty="0" smtClean="0"/>
              <a:t>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Natürlichkeit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Genuss</a:t>
            </a:r>
            <a:endParaRPr lang="de-CH" dirty="0"/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Sicherheit </a:t>
            </a:r>
            <a:r>
              <a:rPr lang="de-CH" dirty="0"/>
              <a:t>und </a:t>
            </a:r>
            <a:r>
              <a:rPr lang="de-CH" dirty="0" smtClean="0"/>
              <a:t>Gesundheit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Authentizität</a:t>
            </a:r>
            <a:endParaRPr lang="de-CH" dirty="0"/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Herkunft </a:t>
            </a:r>
            <a:r>
              <a:rPr lang="de-CH" dirty="0"/>
              <a:t>Schweiz / Verarbeitung </a:t>
            </a:r>
            <a:r>
              <a:rPr lang="de-CH" dirty="0" smtClean="0"/>
              <a:t>Schweiz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Nachhaltigkeit</a:t>
            </a:r>
            <a:endParaRPr lang="de-C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Inhalte - Committments </a:t>
            </a:r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/>
            </a:r>
            <a:br>
              <a:rPr lang="de-CH" smtClean="0"/>
            </a:br>
            <a:r>
              <a:rPr lang="de-CH" smtClean="0"/>
              <a:t> </a:t>
            </a:r>
          </a:p>
          <a:p>
            <a:pPr>
              <a:buFontTx/>
              <a:buChar char="•"/>
            </a:pPr>
            <a:r>
              <a:rPr lang="de-CH" b="1" smtClean="0"/>
              <a:t>Qualitätsführerschaft</a:t>
            </a:r>
            <a:r>
              <a:rPr lang="de-CH" smtClean="0"/>
              <a:t> (Gesundheits-, Umwelt- und Tierschutz, Lebensmittelsicherheit, Qualitätssicherung, Differenzierung, Verzicht der LW auf Gentechnologie, …)</a:t>
            </a:r>
          </a:p>
          <a:p>
            <a:pPr>
              <a:buFontTx/>
              <a:buChar char="•"/>
            </a:pPr>
            <a:r>
              <a:rPr lang="de-CH" b="1" smtClean="0"/>
              <a:t>Qualitätspartnerschaft</a:t>
            </a:r>
            <a:r>
              <a:rPr lang="de-CH" smtClean="0"/>
              <a:t> (Wertschätzung, Fairness, Respekt, Vertrauen, wettbewerbsorientierte Zusammenarbeit)</a:t>
            </a:r>
          </a:p>
          <a:p>
            <a:pPr>
              <a:buFontTx/>
              <a:buChar char="•"/>
            </a:pPr>
            <a:r>
              <a:rPr lang="de-CH" b="1" smtClean="0"/>
              <a:t>Marktoffensive </a:t>
            </a:r>
            <a:r>
              <a:rPr lang="de-CH" smtClean="0"/>
              <a:t>(Absatz- und Exportförderung, gemeinsame Werte/Botschaften in der Basiskommunikation, Ziel einer gemeinsamen Markennutzung)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Committment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de-CH" dirty="0"/>
              <a:t>Die </a:t>
            </a:r>
            <a:r>
              <a:rPr lang="de-CH" dirty="0" smtClean="0"/>
              <a:t>Unterzeichnenden verpflichten sich,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die </a:t>
            </a:r>
            <a:r>
              <a:rPr lang="de-CH" dirty="0"/>
              <a:t>in dieser Charta niedergelegten Werte für den eigenen </a:t>
            </a:r>
            <a:r>
              <a:rPr lang="de-CH" dirty="0" smtClean="0"/>
              <a:t>Verantwortungsbereich zu interpretieren;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sich </a:t>
            </a:r>
            <a:r>
              <a:rPr lang="de-CH" dirty="0"/>
              <a:t>in den aufgezeigten Aktionsfeldern </a:t>
            </a:r>
            <a:r>
              <a:rPr lang="de-CH" dirty="0" smtClean="0"/>
              <a:t>mit </a:t>
            </a:r>
            <a:r>
              <a:rPr lang="de-CH" dirty="0"/>
              <a:t>konkreten Projekten und Aktionen zu engagieren;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Stand der Dinge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ClrTx/>
            </a:pPr>
            <a:r>
              <a:rPr lang="de-CH" sz="2400" smtClean="0"/>
              <a:t>Unterzeichnung der Charta im Juni 2012 als wichtiger Meilenstein</a:t>
            </a:r>
          </a:p>
          <a:p>
            <a:pPr marL="342900" lvl="1" indent="-342900">
              <a:buClrTx/>
            </a:pPr>
            <a:r>
              <a:rPr lang="de-CH" sz="2400" smtClean="0"/>
              <a:t>Inzwischen rund 140 Unterzeichnende (Produktion, Gewerbe, Verarbeitung, Handel, Konsum, Umwelt, Tierschutz, Ernährung, …)</a:t>
            </a:r>
            <a:endParaRPr lang="de-CH" sz="1100" smtClean="0"/>
          </a:p>
          <a:p>
            <a:pPr marL="342900" lvl="1" indent="-342900">
              <a:buClrTx/>
            </a:pPr>
            <a:r>
              <a:rPr lang="de-CH" sz="2400" smtClean="0">
                <a:solidFill>
                  <a:srgbClr val="000000"/>
                </a:solidFill>
                <a:sym typeface="Wingdings" pitchFamily="2" charset="2"/>
              </a:rPr>
              <a:t>Land- und Ernährungswirtschaft: Folgeprozess mit entsprechenden Aktionen und Projekten</a:t>
            </a:r>
            <a:br>
              <a:rPr lang="de-CH" sz="2400" smtClean="0">
                <a:solidFill>
                  <a:srgbClr val="000000"/>
                </a:solidFill>
                <a:sym typeface="Wingdings" pitchFamily="2" charset="2"/>
              </a:rPr>
            </a:br>
            <a:r>
              <a:rPr lang="de-CH" sz="2400" smtClean="0">
                <a:solidFill>
                  <a:srgbClr val="000000"/>
                </a:solidFill>
                <a:sym typeface="Wingdings" pitchFamily="2" charset="2"/>
              </a:rPr>
              <a:t/>
            </a:r>
            <a:br>
              <a:rPr lang="de-CH" sz="2400" smtClean="0">
                <a:solidFill>
                  <a:srgbClr val="000000"/>
                </a:solidFill>
                <a:sym typeface="Wingdings" pitchFamily="2" charset="2"/>
              </a:rPr>
            </a:br>
            <a:endParaRPr lang="de-CH" sz="1100" smtClean="0">
              <a:solidFill>
                <a:srgbClr val="000000"/>
              </a:solidFill>
              <a:sym typeface="Wingdings" pitchFamily="2" charset="2"/>
            </a:endParaRPr>
          </a:p>
          <a:p>
            <a:pPr marL="342900" lvl="1" indent="-342900">
              <a:buClrTx/>
            </a:pPr>
            <a:r>
              <a:rPr lang="de-CH" sz="2400" b="1" smtClean="0">
                <a:solidFill>
                  <a:srgbClr val="F4430C"/>
                </a:solidFill>
              </a:rPr>
              <a:t>Hier können Sie sich informieren und unterschreiben: </a:t>
            </a:r>
            <a:r>
              <a:rPr lang="de-CH" sz="2400" b="1" smtClean="0"/>
              <a:t/>
            </a:r>
            <a:br>
              <a:rPr lang="de-CH" sz="2400" b="1" smtClean="0"/>
            </a:br>
            <a:r>
              <a:rPr lang="de-CH" sz="2400" smtClean="0">
                <a:hlinkClick r:id="rId2"/>
              </a:rPr>
              <a:t>www.qualitaetsstrategie.ch</a:t>
            </a:r>
            <a:endParaRPr lang="de-CH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Beispiele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4302125"/>
            <a:ext cx="4887912" cy="85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863" y="3716338"/>
            <a:ext cx="200977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1196975"/>
            <a:ext cx="4935537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2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4663" y="2755900"/>
            <a:ext cx="4718050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3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950" y="2505075"/>
            <a:ext cx="4391025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4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6225" y="5229225"/>
            <a:ext cx="4564063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5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2000" y="981075"/>
            <a:ext cx="2057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19638" y="3500438"/>
            <a:ext cx="365125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Weiterer Prozess</a:t>
            </a:r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de-CH" smtClean="0"/>
              <a:t>Projekte und Aktionen </a:t>
            </a:r>
          </a:p>
          <a:p>
            <a:pPr>
              <a:buFontTx/>
              <a:buChar char="•"/>
            </a:pPr>
            <a:r>
              <a:rPr lang="de-CH" smtClean="0"/>
              <a:t>Einsetzung Steuerungsausschuss</a:t>
            </a:r>
          </a:p>
          <a:p>
            <a:pPr>
              <a:buFontTx/>
              <a:buChar char="•"/>
            </a:pPr>
            <a:r>
              <a:rPr lang="de-CH" smtClean="0"/>
              <a:t>Jahresevent 2013 voraussichtlich im Juni 2013</a:t>
            </a:r>
          </a:p>
          <a:p>
            <a:pPr>
              <a:buFontTx/>
              <a:buChar char="•"/>
            </a:pPr>
            <a:r>
              <a:rPr lang="de-CH" smtClean="0"/>
              <a:t>Prüfung institutioneller Fragen </a:t>
            </a:r>
          </a:p>
          <a:p>
            <a:pPr>
              <a:buFontTx/>
              <a:buChar char="•"/>
            </a:pPr>
            <a:r>
              <a:rPr lang="de-CH" smtClean="0"/>
              <a:t>Vertiefung Markenfrage</a:t>
            </a:r>
          </a:p>
          <a:p>
            <a:pPr>
              <a:buFontTx/>
              <a:buChar char="•"/>
            </a:pPr>
            <a:endParaRPr lang="de-CH" smtClean="0"/>
          </a:p>
          <a:p>
            <a:pPr>
              <a:buFontTx/>
              <a:buChar char="•"/>
            </a:pPr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hteck 34"/>
          <p:cNvSpPr>
            <a:spLocks noChangeArrowheads="1"/>
          </p:cNvSpPr>
          <p:nvPr/>
        </p:nvSpPr>
        <p:spPr bwMode="auto">
          <a:xfrm>
            <a:off x="1187450" y="260350"/>
            <a:ext cx="6264275" cy="64770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de-DE" sz="3200"/>
          </a:p>
        </p:txBody>
      </p:sp>
      <p:sp>
        <p:nvSpPr>
          <p:cNvPr id="4" name="Rechteck 3"/>
          <p:cNvSpPr/>
          <p:nvPr/>
        </p:nvSpPr>
        <p:spPr>
          <a:xfrm>
            <a:off x="119063" y="2276475"/>
            <a:ext cx="2928937" cy="1428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CH"/>
          </a:p>
        </p:txBody>
      </p:sp>
      <p:sp>
        <p:nvSpPr>
          <p:cNvPr id="6" name="Rechteck 5"/>
          <p:cNvSpPr/>
          <p:nvPr/>
        </p:nvSpPr>
        <p:spPr>
          <a:xfrm>
            <a:off x="6116638" y="2276475"/>
            <a:ext cx="2928937" cy="1428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CH"/>
          </a:p>
        </p:txBody>
      </p:sp>
      <p:sp>
        <p:nvSpPr>
          <p:cNvPr id="21509" name="Textfeld 6"/>
          <p:cNvSpPr txBox="1">
            <a:spLocks noChangeArrowheads="1"/>
          </p:cNvSpPr>
          <p:nvPr/>
        </p:nvSpPr>
        <p:spPr bwMode="auto">
          <a:xfrm>
            <a:off x="6226175" y="4179888"/>
            <a:ext cx="24939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de-CH" sz="1800">
                <a:latin typeface="Calibri" pitchFamily="34" charset="0"/>
              </a:rPr>
              <a:t>Image und Präferenz für Schweizer Produkte</a:t>
            </a:r>
          </a:p>
        </p:txBody>
      </p:sp>
      <p:sp>
        <p:nvSpPr>
          <p:cNvPr id="21510" name="Textfeld 10"/>
          <p:cNvSpPr txBox="1">
            <a:spLocks noChangeArrowheads="1"/>
          </p:cNvSpPr>
          <p:nvPr/>
        </p:nvSpPr>
        <p:spPr bwMode="auto">
          <a:xfrm>
            <a:off x="3132138" y="2325688"/>
            <a:ext cx="292893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CH" sz="2000" b="1">
                <a:solidFill>
                  <a:srgbClr val="0070C0"/>
                </a:solidFill>
                <a:latin typeface="Calibri" pitchFamily="34" charset="0"/>
              </a:rPr>
              <a:t>Marktpartnerschaft</a:t>
            </a:r>
          </a:p>
          <a:p>
            <a:r>
              <a:rPr lang="de-CH" sz="1600">
                <a:solidFill>
                  <a:srgbClr val="0070C0"/>
                </a:solidFill>
                <a:latin typeface="Calibri" pitchFamily="34" charset="0"/>
              </a:rPr>
              <a:t>(Kooperations- und Marktbearbeitungsstrategie)</a:t>
            </a:r>
          </a:p>
        </p:txBody>
      </p:sp>
      <p:sp>
        <p:nvSpPr>
          <p:cNvPr id="21511" name="Textfeld 4"/>
          <p:cNvSpPr txBox="1">
            <a:spLocks noChangeArrowheads="1"/>
          </p:cNvSpPr>
          <p:nvPr/>
        </p:nvSpPr>
        <p:spPr bwMode="auto">
          <a:xfrm>
            <a:off x="239713" y="2333625"/>
            <a:ext cx="2493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CH" sz="2000" b="1">
                <a:solidFill>
                  <a:srgbClr val="0070C0"/>
                </a:solidFill>
                <a:latin typeface="Calibri" pitchFamily="34" charset="0"/>
              </a:rPr>
              <a:t>Qualitätsführerschaft</a:t>
            </a:r>
          </a:p>
          <a:p>
            <a:r>
              <a:rPr lang="de-CH" sz="1600">
                <a:solidFill>
                  <a:srgbClr val="0070C0"/>
                </a:solidFill>
                <a:latin typeface="Calibri" pitchFamily="34" charset="0"/>
              </a:rPr>
              <a:t>(Leistungsstrategie)</a:t>
            </a:r>
          </a:p>
        </p:txBody>
      </p:sp>
      <p:sp>
        <p:nvSpPr>
          <p:cNvPr id="21512" name="Textfeld 4"/>
          <p:cNvSpPr txBox="1">
            <a:spLocks noChangeArrowheads="1"/>
          </p:cNvSpPr>
          <p:nvPr/>
        </p:nvSpPr>
        <p:spPr bwMode="auto">
          <a:xfrm>
            <a:off x="6242050" y="2322513"/>
            <a:ext cx="2493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CH" sz="2000" b="1">
                <a:solidFill>
                  <a:srgbClr val="0070C0"/>
                </a:solidFill>
                <a:latin typeface="Calibri" pitchFamily="34" charset="0"/>
              </a:rPr>
              <a:t>Marktoffensive</a:t>
            </a:r>
          </a:p>
          <a:p>
            <a:r>
              <a:rPr lang="de-CH" sz="1600">
                <a:solidFill>
                  <a:srgbClr val="0070C0"/>
                </a:solidFill>
                <a:latin typeface="Calibri" pitchFamily="34" charset="0"/>
              </a:rPr>
              <a:t>(Absatzstrategie)</a:t>
            </a:r>
          </a:p>
        </p:txBody>
      </p:sp>
      <p:sp>
        <p:nvSpPr>
          <p:cNvPr id="39" name="Abgerundetes Rechteck 38"/>
          <p:cNvSpPr/>
          <p:nvPr/>
        </p:nvSpPr>
        <p:spPr>
          <a:xfrm>
            <a:off x="119063" y="1412875"/>
            <a:ext cx="8926512" cy="78263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b="1" dirty="0">
                <a:solidFill>
                  <a:srgbClr val="FF0000"/>
                </a:solidFill>
              </a:rPr>
              <a:t> Branche - Charta</a:t>
            </a:r>
          </a:p>
        </p:txBody>
      </p:sp>
      <p:sp>
        <p:nvSpPr>
          <p:cNvPr id="36" name="Rechteck 35"/>
          <p:cNvSpPr/>
          <p:nvPr/>
        </p:nvSpPr>
        <p:spPr>
          <a:xfrm>
            <a:off x="3132138" y="2284413"/>
            <a:ext cx="2928937" cy="1428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CH"/>
          </a:p>
        </p:txBody>
      </p:sp>
      <p:sp>
        <p:nvSpPr>
          <p:cNvPr id="43" name="Rechteck 42"/>
          <p:cNvSpPr/>
          <p:nvPr/>
        </p:nvSpPr>
        <p:spPr>
          <a:xfrm>
            <a:off x="6116638" y="3789363"/>
            <a:ext cx="2928937" cy="1428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CH"/>
          </a:p>
        </p:txBody>
      </p:sp>
      <p:sp>
        <p:nvSpPr>
          <p:cNvPr id="20" name="Abgerundetes Rechteck 19"/>
          <p:cNvSpPr/>
          <p:nvPr/>
        </p:nvSpPr>
        <p:spPr>
          <a:xfrm>
            <a:off x="144463" y="5300663"/>
            <a:ext cx="8926512" cy="782637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b="1" dirty="0">
                <a:solidFill>
                  <a:srgbClr val="FF0000"/>
                </a:solidFill>
              </a:rPr>
              <a:t> Politik - Art. 7 </a:t>
            </a:r>
            <a:r>
              <a:rPr lang="de-CH" b="1" dirty="0" err="1">
                <a:solidFill>
                  <a:srgbClr val="FF0000"/>
                </a:solidFill>
              </a:rPr>
              <a:t>LwG</a:t>
            </a:r>
            <a:r>
              <a:rPr lang="de-CH" b="1" dirty="0">
                <a:solidFill>
                  <a:srgbClr val="FF0000"/>
                </a:solidFill>
              </a:rPr>
              <a:t>: Möglichst hoher Markterlös</a:t>
            </a:r>
          </a:p>
        </p:txBody>
      </p:sp>
      <p:pic>
        <p:nvPicPr>
          <p:cNvPr id="21517" name="Picture 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03563" y="3754438"/>
            <a:ext cx="2957512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8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3754438"/>
            <a:ext cx="2957513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9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6525" y="4095750"/>
            <a:ext cx="29384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20" name="Textfeld 1"/>
          <p:cNvSpPr txBox="1">
            <a:spLocks noChangeArrowheads="1"/>
          </p:cNvSpPr>
          <p:nvPr/>
        </p:nvSpPr>
        <p:spPr bwMode="auto">
          <a:xfrm>
            <a:off x="3492500" y="4156075"/>
            <a:ext cx="20574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1800">
                <a:latin typeface="Calibri" pitchFamily="34" charset="0"/>
              </a:rPr>
              <a:t>Kooperation als </a:t>
            </a:r>
          </a:p>
          <a:p>
            <a:r>
              <a:rPr lang="de-CH" sz="1800">
                <a:latin typeface="Calibri" pitchFamily="34" charset="0"/>
              </a:rPr>
              <a:t>Wettbewerbsfaktor </a:t>
            </a:r>
          </a:p>
        </p:txBody>
      </p:sp>
      <p:sp>
        <p:nvSpPr>
          <p:cNvPr id="21521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C00000"/>
                </a:solidFill>
              </a:rPr>
              <a:t>2. Unterstützung durch den Bund</a:t>
            </a:r>
            <a:br>
              <a:rPr lang="de-CH" smtClean="0">
                <a:solidFill>
                  <a:srgbClr val="C00000"/>
                </a:solidFill>
              </a:rPr>
            </a:br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 bwMode="auto">
          <a:xfrm>
            <a:off x="357188" y="5357813"/>
            <a:ext cx="7858125" cy="5000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CH">
              <a:solidFill>
                <a:srgbClr val="FFFFFF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de-CH" sz="1800">
                <a:solidFill>
                  <a:srgbClr val="FFFFFF"/>
                </a:solidFill>
                <a:cs typeface="Arial" pitchFamily="34" charset="0"/>
              </a:rPr>
              <a:t>Lebensmittelsicherheit i.w.S. (für in- und ausländische Erzeugnisse)</a:t>
            </a:r>
          </a:p>
          <a:p>
            <a:pPr algn="ctr">
              <a:defRPr/>
            </a:pPr>
            <a:endParaRPr lang="de-CH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22531" name="Gruppieren 9"/>
          <p:cNvGrpSpPr>
            <a:grpSpLocks/>
          </p:cNvGrpSpPr>
          <p:nvPr/>
        </p:nvGrpSpPr>
        <p:grpSpPr bwMode="auto">
          <a:xfrm>
            <a:off x="2214563" y="2571750"/>
            <a:ext cx="4857750" cy="1285875"/>
            <a:chOff x="1714480" y="2928927"/>
            <a:chExt cx="5000660" cy="1428767"/>
          </a:xfrm>
        </p:grpSpPr>
        <p:sp>
          <p:nvSpPr>
            <p:cNvPr id="5" name="Rechteck 4"/>
            <p:cNvSpPr/>
            <p:nvPr/>
          </p:nvSpPr>
          <p:spPr>
            <a:xfrm>
              <a:off x="1714480" y="2928927"/>
              <a:ext cx="1000132" cy="1428767"/>
            </a:xfrm>
            <a:prstGeom prst="rect">
              <a:avLst/>
            </a:prstGeom>
            <a:solidFill>
              <a:srgbClr val="F9FFD5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>
                  <a:solidFill>
                    <a:srgbClr val="00B050"/>
                  </a:solidFill>
                </a:rPr>
                <a:t>Besondere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 err="1">
                  <a:solidFill>
                    <a:srgbClr val="00B050"/>
                  </a:solidFill>
                </a:rPr>
                <a:t>Prod</a:t>
              </a:r>
              <a:r>
                <a:rPr lang="de-CH" sz="1200" dirty="0">
                  <a:solidFill>
                    <a:srgbClr val="00B050"/>
                  </a:solidFill>
                </a:rPr>
                <a:t>.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>
                  <a:solidFill>
                    <a:srgbClr val="00B050"/>
                  </a:solidFill>
                </a:rPr>
                <a:t>Verfahren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>
                  <a:solidFill>
                    <a:srgbClr val="00B050"/>
                  </a:solidFill>
                </a:rPr>
                <a:t>(BIO,IP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>
                  <a:solidFill>
                    <a:srgbClr val="00B050"/>
                  </a:solidFill>
                </a:rPr>
                <a:t>Etc.) </a:t>
              </a:r>
            </a:p>
          </p:txBody>
        </p:sp>
        <p:sp>
          <p:nvSpPr>
            <p:cNvPr id="6" name="Rechteck 5"/>
            <p:cNvSpPr/>
            <p:nvPr/>
          </p:nvSpPr>
          <p:spPr>
            <a:xfrm>
              <a:off x="2744028" y="2928927"/>
              <a:ext cx="1000132" cy="1428767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/>
                <a:t>Besondere Eigenschaften </a:t>
              </a:r>
            </a:p>
          </p:txBody>
        </p:sp>
        <p:sp>
          <p:nvSpPr>
            <p:cNvPr id="7" name="Rechteck 6"/>
            <p:cNvSpPr/>
            <p:nvPr/>
          </p:nvSpPr>
          <p:spPr>
            <a:xfrm>
              <a:off x="3714744" y="2928927"/>
              <a:ext cx="1000132" cy="1428767"/>
            </a:xfrm>
            <a:prstGeom prst="rect">
              <a:avLst/>
            </a:prstGeom>
            <a:solidFill>
              <a:srgbClr val="50B9BC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/>
                <a:t>Berg- und Alp-</a:t>
              </a:r>
              <a:r>
                <a:rPr lang="de-CH" sz="1200" dirty="0" err="1"/>
                <a:t>produkte</a:t>
              </a:r>
              <a:r>
                <a:rPr lang="de-CH" sz="1200" dirty="0"/>
                <a:t> </a:t>
              </a:r>
            </a:p>
          </p:txBody>
        </p:sp>
        <p:sp>
          <p:nvSpPr>
            <p:cNvPr id="8" name="Rechteck 7"/>
            <p:cNvSpPr/>
            <p:nvPr/>
          </p:nvSpPr>
          <p:spPr>
            <a:xfrm>
              <a:off x="4714876" y="2928927"/>
              <a:ext cx="1000132" cy="1428767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/>
                <a:t>Herkunft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200" dirty="0"/>
                <a:t>(AOC / IGP)</a:t>
              </a:r>
            </a:p>
          </p:txBody>
        </p:sp>
        <p:sp>
          <p:nvSpPr>
            <p:cNvPr id="9" name="Rechteck 8"/>
            <p:cNvSpPr/>
            <p:nvPr/>
          </p:nvSpPr>
          <p:spPr>
            <a:xfrm>
              <a:off x="5715008" y="2928927"/>
              <a:ext cx="1000132" cy="142876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de-CH" sz="1200">
                  <a:solidFill>
                    <a:srgbClr val="FFFFFF"/>
                  </a:solidFill>
                  <a:cs typeface="Arial" pitchFamily="34" charset="0"/>
                </a:rPr>
                <a:t>„Ohne Gentechnik</a:t>
              </a:r>
            </a:p>
            <a:p>
              <a:pPr algn="ctr">
                <a:defRPr/>
              </a:pPr>
              <a:r>
                <a:rPr lang="de-CH" sz="1200">
                  <a:solidFill>
                    <a:srgbClr val="FFFFFF"/>
                  </a:solidFill>
                  <a:cs typeface="Arial" pitchFamily="34" charset="0"/>
                </a:rPr>
                <a:t>hergestellt“</a:t>
              </a:r>
            </a:p>
          </p:txBody>
        </p:sp>
      </p:grpSp>
      <p:grpSp>
        <p:nvGrpSpPr>
          <p:cNvPr id="22532" name="Gruppieren 21"/>
          <p:cNvGrpSpPr>
            <a:grpSpLocks/>
          </p:cNvGrpSpPr>
          <p:nvPr/>
        </p:nvGrpSpPr>
        <p:grpSpPr bwMode="auto">
          <a:xfrm>
            <a:off x="2214563" y="3857625"/>
            <a:ext cx="4857750" cy="1428750"/>
            <a:chOff x="2143108" y="3929066"/>
            <a:chExt cx="4857784" cy="1428747"/>
          </a:xfrm>
        </p:grpSpPr>
        <p:sp>
          <p:nvSpPr>
            <p:cNvPr id="3" name="Rechteck 2"/>
            <p:cNvSpPr/>
            <p:nvPr/>
          </p:nvSpPr>
          <p:spPr bwMode="auto">
            <a:xfrm>
              <a:off x="2143108" y="4881564"/>
              <a:ext cx="4857784" cy="476249"/>
            </a:xfrm>
            <a:prstGeom prst="rect">
              <a:avLst/>
            </a:prstGeom>
            <a:solidFill>
              <a:srgbClr val="92D050"/>
            </a:solidFill>
            <a:ln w="25400">
              <a:solidFill>
                <a:srgbClr val="0070C0">
                  <a:alpha val="93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800" dirty="0"/>
                <a:t>Tier- und Umweltschutzgesetzgebung</a:t>
              </a:r>
            </a:p>
          </p:txBody>
        </p:sp>
        <p:sp>
          <p:nvSpPr>
            <p:cNvPr id="4" name="Rechteck 3"/>
            <p:cNvSpPr/>
            <p:nvPr/>
          </p:nvSpPr>
          <p:spPr bwMode="auto">
            <a:xfrm>
              <a:off x="2143108" y="3929066"/>
              <a:ext cx="4857784" cy="476249"/>
            </a:xfrm>
            <a:prstGeom prst="rect">
              <a:avLst/>
            </a:prstGeom>
            <a:solidFill>
              <a:srgbClr val="008000"/>
            </a:solidFill>
            <a:ln w="25400">
              <a:solidFill>
                <a:srgbClr val="0070C0">
                  <a:alpha val="93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de-CH" sz="1800" dirty="0"/>
                <a:t>Ökologischer Leistungsnachweis</a:t>
              </a:r>
            </a:p>
          </p:txBody>
        </p:sp>
        <p:sp>
          <p:nvSpPr>
            <p:cNvPr id="15" name="Rechteck 14"/>
            <p:cNvSpPr/>
            <p:nvPr/>
          </p:nvSpPr>
          <p:spPr bwMode="auto">
            <a:xfrm>
              <a:off x="2143108" y="4405315"/>
              <a:ext cx="4857784" cy="476249"/>
            </a:xfrm>
            <a:prstGeom prst="rect">
              <a:avLst/>
            </a:prstGeom>
            <a:solidFill>
              <a:srgbClr val="DA6946"/>
            </a:solidFill>
            <a:ln w="25400">
              <a:solidFill>
                <a:srgbClr val="0070C0">
                  <a:alpha val="93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de-CH" sz="1800">
                  <a:solidFill>
                    <a:srgbClr val="FFFFFF"/>
                  </a:solidFill>
                  <a:cs typeface="Arial" pitchFamily="34" charset="0"/>
                </a:rPr>
                <a:t>Herkunftsdeklaration / „Swissness“</a:t>
              </a:r>
            </a:p>
          </p:txBody>
        </p:sp>
      </p:grpSp>
      <p:sp>
        <p:nvSpPr>
          <p:cNvPr id="18" name="Richtungspfeil 17"/>
          <p:cNvSpPr/>
          <p:nvPr/>
        </p:nvSpPr>
        <p:spPr bwMode="auto">
          <a:xfrm>
            <a:off x="357158" y="2643201"/>
            <a:ext cx="1571625" cy="2643187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CH" sz="1800" dirty="0"/>
              <a:t>Qualitätssicherung. Forschung, Bildung, Beratung, Innovation</a:t>
            </a:r>
          </a:p>
        </p:txBody>
      </p:sp>
      <p:sp>
        <p:nvSpPr>
          <p:cNvPr id="16" name="Titel 1"/>
          <p:cNvSpPr txBox="1">
            <a:spLocks/>
          </p:cNvSpPr>
          <p:nvPr/>
        </p:nvSpPr>
        <p:spPr>
          <a:xfrm>
            <a:off x="1285875" y="285750"/>
            <a:ext cx="7461250" cy="98901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de-CH" sz="3200" b="1" kern="0" dirty="0">
                <a:latin typeface="+mj-lt"/>
                <a:ea typeface="+mj-ea"/>
                <a:cs typeface="+mj-cs"/>
              </a:rPr>
              <a:t>a. Bestehende Instrumente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a. Bestehende Instrumente (2)</a:t>
            </a:r>
          </a:p>
        </p:txBody>
      </p:sp>
      <p:sp>
        <p:nvSpPr>
          <p:cNvPr id="23555" name="Inhaltsplatzhalter 2"/>
          <p:cNvSpPr>
            <a:spLocks noGrp="1"/>
          </p:cNvSpPr>
          <p:nvPr>
            <p:ph idx="1"/>
          </p:nvPr>
        </p:nvSpPr>
        <p:spPr>
          <a:xfrm>
            <a:off x="1187450" y="1700213"/>
            <a:ext cx="7570788" cy="4294187"/>
          </a:xfrm>
        </p:spPr>
        <p:txBody>
          <a:bodyPr/>
          <a:lstStyle/>
          <a:p>
            <a:pPr marL="342900" lvl="1" indent="-342900">
              <a:buClrTx/>
            </a:pPr>
            <a:r>
              <a:rPr lang="de-CH" sz="2400" smtClean="0"/>
              <a:t>Schutz der Kennzeichung (Bio, AOC, Berg- und Alpprodukte)</a:t>
            </a:r>
          </a:p>
          <a:p>
            <a:pPr marL="342900" lvl="1" indent="-342900">
              <a:buClrTx/>
            </a:pPr>
            <a:r>
              <a:rPr lang="de-CH" sz="2400" smtClean="0"/>
              <a:t>Unterstützung der Qualitätssicherung</a:t>
            </a:r>
          </a:p>
          <a:p>
            <a:pPr marL="342900" lvl="1" indent="-342900">
              <a:buClrTx/>
            </a:pPr>
            <a:r>
              <a:rPr lang="de-CH" sz="2400" smtClean="0"/>
              <a:t>Aufrechterhaltung und Weiterentwicklung der Gesetzgebung im Gesundheits-, Umwelt- und Tierschutz, bei der Lebensmittelsicherheit und beim Ökologischen Leistungsnachweis. </a:t>
            </a:r>
          </a:p>
          <a:p>
            <a:pPr marL="342900" lvl="1" indent="-342900">
              <a:buClrTx/>
            </a:pPr>
            <a:r>
              <a:rPr lang="de-CH" sz="2400" smtClean="0"/>
              <a:t>Forschung, Beratung, Pflanzenzüchtung, ÖLN …..</a:t>
            </a:r>
            <a:endParaRPr lang="de-CH" sz="2000" smtClean="0"/>
          </a:p>
          <a:p>
            <a:pPr marL="342900" lvl="1" indent="-342900">
              <a:buClrTx/>
            </a:pPr>
            <a:r>
              <a:rPr lang="de-CH" sz="2400" smtClean="0"/>
              <a:t>Unterstützung der Absatzförderung</a:t>
            </a:r>
          </a:p>
          <a:p>
            <a:pPr marL="342900" lvl="1" indent="-342900">
              <a:buClrTx/>
            </a:pPr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b. Qualitätsstrategie in der AP 14 – 17</a:t>
            </a:r>
          </a:p>
        </p:txBody>
      </p:sp>
      <p:sp>
        <p:nvSpPr>
          <p:cNvPr id="24579" name="Inhaltsplatzhalter 2"/>
          <p:cNvSpPr>
            <a:spLocks noGrp="1"/>
          </p:cNvSpPr>
          <p:nvPr>
            <p:ph idx="1"/>
          </p:nvPr>
        </p:nvSpPr>
        <p:spPr>
          <a:xfrm>
            <a:off x="1187450" y="1484313"/>
            <a:ext cx="7570788" cy="4510087"/>
          </a:xfrm>
        </p:spPr>
        <p:txBody>
          <a:bodyPr/>
          <a:lstStyle/>
          <a:p>
            <a:pPr marL="342900" lvl="1" indent="-342900">
              <a:buClrTx/>
            </a:pPr>
            <a:r>
              <a:rPr lang="de-CH" sz="2400" smtClean="0"/>
              <a:t>Ziel Art. 7 LwG (heute): Möglichst hohe Wertschöpfung durch den Absatz der Produkte</a:t>
            </a:r>
          </a:p>
          <a:p>
            <a:pPr marL="342900" lvl="1" indent="-342900">
              <a:buClrTx/>
            </a:pPr>
            <a:r>
              <a:rPr lang="de-CH" sz="2400" smtClean="0"/>
              <a:t>Unterstützung der Qualitätsstrategie als Schwerpunkt in der AP 14-17:</a:t>
            </a:r>
          </a:p>
          <a:p>
            <a:pPr marL="876300" lvl="2" indent="-457200">
              <a:buClrTx/>
            </a:pPr>
            <a:r>
              <a:rPr lang="de-CH" sz="2400" smtClean="0"/>
              <a:t>Unterstützung der Ausrichtung der Land- und Ernährungswirtschaft auf Qualitätsstrategie (Art. 2 LwG)</a:t>
            </a:r>
          </a:p>
          <a:p>
            <a:pPr marL="876300" lvl="2" indent="-457200">
              <a:buClrTx/>
            </a:pPr>
            <a:r>
              <a:rPr lang="de-CH" sz="2400" smtClean="0"/>
              <a:t>Förderung von </a:t>
            </a:r>
            <a:r>
              <a:rPr lang="de-CH" sz="2400" b="1" smtClean="0"/>
              <a:t>Qualität und Nachhaltigkeit </a:t>
            </a:r>
            <a:r>
              <a:rPr lang="de-CH" sz="2400" smtClean="0"/>
              <a:t>(Art. 11 LwG) </a:t>
            </a:r>
          </a:p>
          <a:p>
            <a:pPr marL="876300" lvl="2" indent="-457200">
              <a:buClrTx/>
            </a:pPr>
            <a:r>
              <a:rPr lang="de-CH" sz="2400" smtClean="0"/>
              <a:t>Förderung von </a:t>
            </a:r>
            <a:r>
              <a:rPr lang="de-CH" sz="2400" b="1" smtClean="0"/>
              <a:t>Exportinitiativen</a:t>
            </a:r>
            <a:r>
              <a:rPr lang="de-CH" sz="2400" smtClean="0"/>
              <a:t> (Art. 12 LwG)</a:t>
            </a:r>
            <a:endParaRPr lang="de-CH" sz="2400" smtClean="0">
              <a:sym typeface="Wingdings" pitchFamily="2" charset="2"/>
            </a:endParaRPr>
          </a:p>
          <a:p>
            <a:pPr marL="876300" lvl="2" indent="-457200">
              <a:buClrTx/>
            </a:pPr>
            <a:endParaRPr lang="de-CH" sz="2400" smtClean="0"/>
          </a:p>
          <a:p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el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569325" cy="989013"/>
          </a:xfrm>
        </p:spPr>
        <p:txBody>
          <a:bodyPr/>
          <a:lstStyle/>
          <a:p>
            <a:pPr marL="609600" eaLnBrk="1" hangingPunct="1"/>
            <a:r>
              <a:rPr lang="de-CH" smtClean="0"/>
              <a:t>b. Qualitätsstrategie in der AP 14 – 17 (2)</a:t>
            </a:r>
            <a:br>
              <a:rPr lang="de-CH" smtClean="0"/>
            </a:br>
            <a:r>
              <a:rPr lang="de-CH" smtClean="0"/>
              <a:t/>
            </a:r>
            <a:br>
              <a:rPr lang="de-CH" smtClean="0"/>
            </a:br>
            <a:r>
              <a:rPr lang="de-CH" sz="2400" smtClean="0"/>
              <a:t>Förderung von Qualität und Nachhaltigkeit, Art. 11 LwG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>
          <a:xfrm>
            <a:off x="1258888" y="2349500"/>
            <a:ext cx="7499350" cy="3644900"/>
          </a:xfrm>
        </p:spPr>
        <p:txBody>
          <a:bodyPr/>
          <a:lstStyle/>
          <a:p>
            <a:pPr>
              <a:buFontTx/>
              <a:buChar char="•"/>
            </a:pPr>
            <a:r>
              <a:rPr lang="de-CH" sz="2400" smtClean="0"/>
              <a:t>Zentrales Instrument zur Unterstützung der </a:t>
            </a:r>
            <a:r>
              <a:rPr lang="de-CH" sz="2400" b="1" smtClean="0"/>
              <a:t>Qualitätsstrategie</a:t>
            </a:r>
          </a:p>
          <a:p>
            <a:r>
              <a:rPr lang="de-CH" sz="2400" smtClean="0"/>
              <a:t>•	Unterstützung </a:t>
            </a:r>
            <a:r>
              <a:rPr lang="de-CH" sz="2400" b="1" smtClean="0"/>
              <a:t>gemeinschaftlicher</a:t>
            </a:r>
            <a:r>
              <a:rPr lang="de-CH" sz="2400" smtClean="0"/>
              <a:t> Initiativen der Branchen mit dem Ziel der Verbesserung der Qualität und der Nachhaltigkeit</a:t>
            </a:r>
          </a:p>
          <a:p>
            <a:pPr>
              <a:buFontTx/>
              <a:buChar char="•"/>
            </a:pPr>
            <a:r>
              <a:rPr lang="de-CH" sz="2400" smtClean="0"/>
              <a:t>Konkretisierung auf Verordnungsstufe.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el 1"/>
          <p:cNvSpPr>
            <a:spLocks noGrp="1"/>
          </p:cNvSpPr>
          <p:nvPr>
            <p:ph type="title"/>
          </p:nvPr>
        </p:nvSpPr>
        <p:spPr>
          <a:xfrm>
            <a:off x="1296988" y="323850"/>
            <a:ext cx="7596187" cy="989013"/>
          </a:xfrm>
        </p:spPr>
        <p:txBody>
          <a:bodyPr/>
          <a:lstStyle/>
          <a:p>
            <a:r>
              <a:rPr lang="de-CH" smtClean="0"/>
              <a:t>Konkretisierung AP 14-17</a:t>
            </a:r>
            <a:br>
              <a:rPr lang="de-CH" smtClean="0"/>
            </a:br>
            <a:r>
              <a:rPr lang="de-CH" sz="2400" smtClean="0"/>
              <a:t>Produktion und Absatz</a:t>
            </a:r>
            <a:endParaRPr lang="de-CH" smtClean="0"/>
          </a:p>
        </p:txBody>
      </p:sp>
      <p:sp>
        <p:nvSpPr>
          <p:cNvPr id="38915" name="Inhaltsplatzhalter 2"/>
          <p:cNvSpPr>
            <a:spLocks noGrp="1"/>
          </p:cNvSpPr>
          <p:nvPr>
            <p:ph idx="1"/>
          </p:nvPr>
        </p:nvSpPr>
        <p:spPr>
          <a:xfrm>
            <a:off x="1285875" y="1449388"/>
            <a:ext cx="7678738" cy="4545012"/>
          </a:xfrm>
        </p:spPr>
        <p:txBody>
          <a:bodyPr/>
          <a:lstStyle/>
          <a:p>
            <a:pPr>
              <a:defRPr/>
            </a:pPr>
            <a:r>
              <a:rPr lang="de-DE" b="1" dirty="0" smtClean="0"/>
              <a:t>Förderung von Qualität und Nachhaltigkeit (I) </a:t>
            </a:r>
            <a:r>
              <a:rPr lang="de-DE" sz="1800" dirty="0" smtClean="0"/>
              <a:t>(Art. 14)</a:t>
            </a:r>
            <a:endParaRPr lang="de-DE" b="1" dirty="0" smtClean="0"/>
          </a:p>
          <a:p>
            <a:pPr>
              <a:buFontTx/>
              <a:buChar char="•"/>
              <a:defRPr/>
            </a:pPr>
            <a:r>
              <a:rPr lang="de-DE" sz="2000" b="1" dirty="0" smtClean="0"/>
              <a:t>Nachhaltigkeitsprogramme</a:t>
            </a:r>
          </a:p>
          <a:p>
            <a:pPr lvl="1">
              <a:defRPr/>
            </a:pPr>
            <a:r>
              <a:rPr lang="de-CH" sz="2000" dirty="0"/>
              <a:t>Innovative und wertschöpfungsrelevante Qualitäts- und Nachhaltigkeitsstandards oder -programme.</a:t>
            </a:r>
          </a:p>
          <a:p>
            <a:pPr lvl="1">
              <a:defRPr/>
            </a:pPr>
            <a:r>
              <a:rPr lang="de-CH" sz="2000" dirty="0"/>
              <a:t>Integration von Nachhaltigkeitsaspekten zwingend</a:t>
            </a:r>
          </a:p>
          <a:p>
            <a:pPr lvl="1">
              <a:defRPr/>
            </a:pPr>
            <a:r>
              <a:rPr lang="de-CH" sz="2000" dirty="0"/>
              <a:t>Potenzial für Gesamtbranche und freier Zugang müssen gegeben sein</a:t>
            </a:r>
          </a:p>
          <a:p>
            <a:pPr lvl="1">
              <a:defRPr/>
            </a:pPr>
            <a:r>
              <a:rPr lang="de-CH" sz="2000" dirty="0"/>
              <a:t>Vorabklärung und Startphase bei neuen Programmen oder bei massgeblichen Weiterentwicklungen</a:t>
            </a:r>
          </a:p>
          <a:p>
            <a:pPr lvl="1">
              <a:defRPr/>
            </a:pPr>
            <a:r>
              <a:rPr lang="de-CH" sz="2000" dirty="0"/>
              <a:t>Teilnahme (Erstanerkennung bzw. während maximal vier Jahren</a:t>
            </a:r>
            <a:r>
              <a:rPr lang="de-CH" sz="2000" dirty="0" smtClean="0"/>
              <a:t>)</a:t>
            </a:r>
          </a:p>
          <a:p>
            <a:pPr marL="57150" indent="0">
              <a:defRPr/>
            </a:pPr>
            <a:r>
              <a:rPr lang="de-CH" sz="2000" i="1" dirty="0" smtClean="0">
                <a:solidFill>
                  <a:schemeClr val="accent1">
                    <a:lumMod val="50000"/>
                  </a:schemeClr>
                </a:solidFill>
              </a:rPr>
              <a:t>z.B.</a:t>
            </a:r>
            <a:r>
              <a:rPr lang="de-CH" sz="2000" dirty="0" smtClean="0">
                <a:solidFill>
                  <a:schemeClr val="accent1">
                    <a:lumMod val="50000"/>
                  </a:schemeClr>
                </a:solidFill>
              </a:rPr>
              <a:t>						</a:t>
            </a:r>
            <a:r>
              <a:rPr lang="de-CH" sz="1600" i="1" dirty="0" smtClean="0">
                <a:solidFill>
                  <a:schemeClr val="accent1">
                    <a:lumMod val="50000"/>
                  </a:schemeClr>
                </a:solidFill>
              </a:rPr>
              <a:t>oder z.B.</a:t>
            </a:r>
          </a:p>
          <a:p>
            <a:pPr marL="57150" indent="0">
              <a:defRPr/>
            </a:pPr>
            <a:r>
              <a:rPr lang="de-CH" sz="1600" i="1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de-CH" sz="1600" i="1" dirty="0" smtClean="0">
                <a:solidFill>
                  <a:schemeClr val="accent1">
                    <a:lumMod val="50000"/>
                  </a:schemeClr>
                </a:solidFill>
              </a:rPr>
              <a:t>					Klimapunkteprogramm</a:t>
            </a:r>
          </a:p>
        </p:txBody>
      </p:sp>
      <p:pic>
        <p:nvPicPr>
          <p:cNvPr id="26628" name="Picture 6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4538" y="5276850"/>
            <a:ext cx="795337" cy="79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4"/>
          <p:cNvPicPr>
            <a:picLocks noChangeAspect="1" noChangeArrowheads="1"/>
          </p:cNvPicPr>
          <p:nvPr/>
        </p:nvPicPr>
        <p:blipFill>
          <a:blip r:embed="rId3"/>
          <a:srcRect l="5006" t="6750" r="4875" b="5501"/>
          <a:stretch>
            <a:fillRect/>
          </a:stretch>
        </p:blipFill>
        <p:spPr bwMode="auto">
          <a:xfrm>
            <a:off x="5508625" y="5276850"/>
            <a:ext cx="86518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5"/>
          <p:cNvPicPr>
            <a:picLocks noChangeAspect="1" noChangeArrowheads="1"/>
          </p:cNvPicPr>
          <p:nvPr/>
        </p:nvPicPr>
        <p:blipFill>
          <a:blip r:embed="rId4"/>
          <a:srcRect l="3999" t="3979" r="8002" b="16443"/>
          <a:stretch>
            <a:fillRect/>
          </a:stretch>
        </p:blipFill>
        <p:spPr bwMode="auto">
          <a:xfrm>
            <a:off x="4211638" y="5307013"/>
            <a:ext cx="865187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5"/>
          <a:srcRect l="7822" t="21477" r="21794" b="26978"/>
          <a:stretch>
            <a:fillRect/>
          </a:stretch>
        </p:blipFill>
        <p:spPr bwMode="auto">
          <a:xfrm>
            <a:off x="2843213" y="5448300"/>
            <a:ext cx="129698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el 1"/>
          <p:cNvSpPr>
            <a:spLocks noGrp="1"/>
          </p:cNvSpPr>
          <p:nvPr>
            <p:ph type="title"/>
          </p:nvPr>
        </p:nvSpPr>
        <p:spPr>
          <a:xfrm>
            <a:off x="1296988" y="323850"/>
            <a:ext cx="7596187" cy="989013"/>
          </a:xfrm>
        </p:spPr>
        <p:txBody>
          <a:bodyPr/>
          <a:lstStyle/>
          <a:p>
            <a:r>
              <a:rPr lang="de-CH" smtClean="0"/>
              <a:t>Konkretisierung AP 14-17</a:t>
            </a:r>
            <a:br>
              <a:rPr lang="de-CH" smtClean="0"/>
            </a:br>
            <a:r>
              <a:rPr lang="de-CH" sz="2400" smtClean="0"/>
              <a:t>Produktion und Absatz</a:t>
            </a:r>
            <a:endParaRPr lang="de-CH" smtClean="0"/>
          </a:p>
        </p:txBody>
      </p:sp>
      <p:sp>
        <p:nvSpPr>
          <p:cNvPr id="38915" name="Inhaltsplatzhalter 2"/>
          <p:cNvSpPr>
            <a:spLocks noGrp="1"/>
          </p:cNvSpPr>
          <p:nvPr>
            <p:ph idx="1"/>
          </p:nvPr>
        </p:nvSpPr>
        <p:spPr>
          <a:xfrm>
            <a:off x="1285875" y="1449388"/>
            <a:ext cx="7678738" cy="4545012"/>
          </a:xfrm>
        </p:spPr>
        <p:txBody>
          <a:bodyPr/>
          <a:lstStyle/>
          <a:p>
            <a:pPr>
              <a:defRPr/>
            </a:pPr>
            <a:r>
              <a:rPr lang="de-DE" b="1" dirty="0" smtClean="0"/>
              <a:t>Förderung von Qualität und Nachhaltigkeit (II) </a:t>
            </a:r>
            <a:r>
              <a:rPr lang="de-DE" sz="1800" dirty="0" smtClean="0"/>
              <a:t>(Art. 14)</a:t>
            </a:r>
            <a:endParaRPr lang="de-DE" b="1" dirty="0" smtClean="0"/>
          </a:p>
          <a:p>
            <a:pPr>
              <a:buFontTx/>
              <a:buChar char="•"/>
              <a:defRPr/>
            </a:pPr>
            <a:r>
              <a:rPr lang="de-DE" sz="2000" b="1" dirty="0" smtClean="0"/>
              <a:t>Innovative Nachhaltigkeitsprojekte</a:t>
            </a:r>
          </a:p>
          <a:p>
            <a:pPr lvl="1">
              <a:defRPr/>
            </a:pPr>
            <a:r>
              <a:rPr lang="de-CH" dirty="0" smtClean="0"/>
              <a:t>Innovative Projekte im weiteren Sinne</a:t>
            </a:r>
          </a:p>
          <a:p>
            <a:pPr lvl="1">
              <a:defRPr/>
            </a:pPr>
            <a:r>
              <a:rPr lang="de-CH" dirty="0" smtClean="0"/>
              <a:t>Elemente der Nachhaltigkeit zwingend,</a:t>
            </a:r>
            <a:br>
              <a:rPr lang="de-CH" dirty="0" smtClean="0"/>
            </a:br>
            <a:r>
              <a:rPr lang="de-CH" dirty="0" smtClean="0"/>
              <a:t>ansonsten  unterschiedliche Zielsetzungen</a:t>
            </a:r>
            <a:br>
              <a:rPr lang="de-CH" dirty="0" smtClean="0"/>
            </a:br>
            <a:r>
              <a:rPr lang="de-CH" dirty="0" smtClean="0"/>
              <a:t>möglich</a:t>
            </a:r>
          </a:p>
          <a:p>
            <a:pPr lvl="1">
              <a:defRPr/>
            </a:pPr>
            <a:r>
              <a:rPr lang="de-CH" dirty="0" smtClean="0"/>
              <a:t>Modellcharakter für Gesamtbranche</a:t>
            </a:r>
          </a:p>
          <a:p>
            <a:pPr lvl="1">
              <a:defRPr/>
            </a:pPr>
            <a:r>
              <a:rPr lang="de-CH" dirty="0" smtClean="0"/>
              <a:t>zeitlich und kostenmässig limitierte Vorhaben</a:t>
            </a:r>
          </a:p>
          <a:p>
            <a:pPr lvl="1">
              <a:defRPr/>
            </a:pPr>
            <a:r>
              <a:rPr lang="de-CH" dirty="0" smtClean="0"/>
              <a:t>Vorabklärung, Startphase und Teilnahme</a:t>
            </a:r>
          </a:p>
          <a:p>
            <a:pPr marL="57150" indent="0">
              <a:defRPr/>
            </a:pPr>
            <a:endParaRPr lang="de-CH" sz="1800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7150" indent="0">
              <a:defRPr/>
            </a:pPr>
            <a:r>
              <a:rPr lang="de-CH" sz="1800" i="1" dirty="0">
                <a:solidFill>
                  <a:schemeClr val="accent1">
                    <a:lumMod val="50000"/>
                  </a:schemeClr>
                </a:solidFill>
              </a:rPr>
              <a:t>z.B. Erschliessung wertschöpfungsstarker Nischen durch nachhaltige Produkte, Projekte im Bereich Klimastrategie, Optimierung von Produktions-, Herstellungs- oder Logistikprozessen</a:t>
            </a:r>
          </a:p>
        </p:txBody>
      </p:sp>
      <p:pic>
        <p:nvPicPr>
          <p:cNvPr id="27652" name="Grafik 3" descr="leuchtturm-roter-sand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1989138"/>
            <a:ext cx="1473200" cy="196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3644900"/>
            <a:ext cx="3468687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675" name="Titel 1"/>
          <p:cNvSpPr>
            <a:spLocks noGrp="1"/>
          </p:cNvSpPr>
          <p:nvPr>
            <p:ph type="title"/>
          </p:nvPr>
        </p:nvSpPr>
        <p:spPr>
          <a:xfrm>
            <a:off x="1296988" y="323850"/>
            <a:ext cx="7596187" cy="989013"/>
          </a:xfrm>
        </p:spPr>
        <p:txBody>
          <a:bodyPr/>
          <a:lstStyle/>
          <a:p>
            <a:r>
              <a:rPr lang="de-CH" smtClean="0"/>
              <a:t>Konkretisierung AP 14-17</a:t>
            </a:r>
            <a:br>
              <a:rPr lang="de-CH" smtClean="0"/>
            </a:br>
            <a:r>
              <a:rPr lang="de-CH" sz="2400" smtClean="0"/>
              <a:t>Produktion und Absatz</a:t>
            </a:r>
            <a:endParaRPr lang="de-CH" smtClean="0"/>
          </a:p>
        </p:txBody>
      </p:sp>
      <p:sp>
        <p:nvSpPr>
          <p:cNvPr id="38915" name="Inhaltsplatzhalter 2"/>
          <p:cNvSpPr>
            <a:spLocks noGrp="1"/>
          </p:cNvSpPr>
          <p:nvPr>
            <p:ph idx="1"/>
          </p:nvPr>
        </p:nvSpPr>
        <p:spPr>
          <a:xfrm>
            <a:off x="1285875" y="1449388"/>
            <a:ext cx="7678738" cy="4283075"/>
          </a:xfrm>
        </p:spPr>
        <p:txBody>
          <a:bodyPr/>
          <a:lstStyle/>
          <a:p>
            <a:pPr>
              <a:defRPr/>
            </a:pPr>
            <a:r>
              <a:rPr lang="de-DE" b="1" dirty="0" smtClean="0"/>
              <a:t>Ausbau der Exportförderung </a:t>
            </a:r>
            <a:r>
              <a:rPr lang="de-DE" sz="1800" dirty="0" smtClean="0"/>
              <a:t>(Art. 12)</a:t>
            </a:r>
            <a:endParaRPr lang="de-DE" b="1" dirty="0" smtClean="0"/>
          </a:p>
          <a:p>
            <a:pPr>
              <a:buFontTx/>
              <a:buChar char="•"/>
              <a:defRPr/>
            </a:pPr>
            <a:r>
              <a:rPr lang="de-CH" b="1" dirty="0"/>
              <a:t>Markteintritt-</a:t>
            </a:r>
            <a:r>
              <a:rPr lang="de-CH" dirty="0"/>
              <a:t> / </a:t>
            </a:r>
            <a:r>
              <a:rPr lang="de-CH" dirty="0" err="1" smtClean="0"/>
              <a:t>Markterschliessungsabklärunge</a:t>
            </a:r>
            <a:r>
              <a:rPr lang="de-DE" dirty="0" smtClean="0"/>
              <a:t>n</a:t>
            </a:r>
            <a:endParaRPr lang="de-DE" dirty="0"/>
          </a:p>
          <a:p>
            <a:pPr lvl="1">
              <a:defRPr/>
            </a:pPr>
            <a:r>
              <a:rPr lang="de-CH" sz="1800" dirty="0"/>
              <a:t>Marktrahmenbedingungen</a:t>
            </a:r>
          </a:p>
          <a:p>
            <a:pPr lvl="1">
              <a:defRPr/>
            </a:pPr>
            <a:r>
              <a:rPr lang="de-CH" sz="1800" dirty="0"/>
              <a:t>Marktgrössen</a:t>
            </a:r>
          </a:p>
          <a:p>
            <a:pPr lvl="1">
              <a:defRPr/>
            </a:pPr>
            <a:r>
              <a:rPr lang="de-CH" sz="1800" dirty="0"/>
              <a:t>Vertriebsstrukturen</a:t>
            </a:r>
          </a:p>
          <a:p>
            <a:pPr lvl="1">
              <a:defRPr/>
            </a:pPr>
            <a:r>
              <a:rPr lang="de-CH" sz="1800" dirty="0" smtClean="0"/>
              <a:t>Mitbewerber-Analysen</a:t>
            </a:r>
            <a:endParaRPr lang="de-CH" sz="1800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Tx/>
              <a:buChar char="•"/>
              <a:defRPr/>
            </a:pPr>
            <a:r>
              <a:rPr lang="de-CH" b="1" dirty="0"/>
              <a:t>Marktbearbeitung</a:t>
            </a:r>
            <a:r>
              <a:rPr lang="de-CH" dirty="0"/>
              <a:t> von Einzelfirmen </a:t>
            </a:r>
            <a:r>
              <a:rPr lang="de-CH" dirty="0" smtClean="0"/>
              <a:t>oder</a:t>
            </a:r>
            <a:br>
              <a:rPr lang="de-CH" dirty="0" smtClean="0"/>
            </a:br>
            <a:r>
              <a:rPr lang="de-CH" dirty="0" smtClean="0"/>
              <a:t>Branchen / Organisationen in</a:t>
            </a:r>
            <a:br>
              <a:rPr lang="de-CH" dirty="0" smtClean="0"/>
            </a:br>
            <a:r>
              <a:rPr lang="de-CH" dirty="0" smtClean="0"/>
              <a:t>neuen Märkten</a:t>
            </a:r>
          </a:p>
          <a:p>
            <a:pPr lvl="1">
              <a:defRPr/>
            </a:pPr>
            <a:r>
              <a:rPr lang="de-CH" sz="1800" dirty="0"/>
              <a:t>Förderung Präferenz und Absatz CH</a:t>
            </a:r>
          </a:p>
          <a:p>
            <a:pPr lvl="1">
              <a:defRPr/>
            </a:pPr>
            <a:r>
              <a:rPr lang="de-CH" sz="1800" dirty="0"/>
              <a:t>Wertschöpfungskette als Basis</a:t>
            </a:r>
          </a:p>
          <a:p>
            <a:pPr lvl="1">
              <a:defRPr/>
            </a:pPr>
            <a:r>
              <a:rPr lang="de-CH" sz="1800" dirty="0"/>
              <a:t>Keine </a:t>
            </a:r>
            <a:r>
              <a:rPr lang="de-CH" sz="1800" dirty="0" smtClean="0"/>
              <a:t>Wettbewerbsverzerrungen</a:t>
            </a:r>
            <a:endParaRPr lang="de-CH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C00000"/>
                </a:solidFill>
              </a:rPr>
              <a:t>3. 	Chancen und Hemmnisse der 	Qualitätsstrategie</a:t>
            </a:r>
            <a:endParaRPr lang="de-CH" smtClean="0"/>
          </a:p>
        </p:txBody>
      </p:sp>
      <p:sp>
        <p:nvSpPr>
          <p:cNvPr id="20483" name="Inhaltsplatzhalter 2"/>
          <p:cNvSpPr>
            <a:spLocks noGrp="1"/>
          </p:cNvSpPr>
          <p:nvPr>
            <p:ph idx="1"/>
          </p:nvPr>
        </p:nvSpPr>
        <p:spPr>
          <a:xfrm>
            <a:off x="1331913" y="1773238"/>
            <a:ext cx="7472362" cy="3743325"/>
          </a:xfrm>
        </p:spPr>
        <p:txBody>
          <a:bodyPr/>
          <a:lstStyle/>
          <a:p>
            <a:pPr>
              <a:defRPr/>
            </a:pPr>
            <a:r>
              <a:rPr lang="de-CH" b="1" dirty="0" smtClean="0">
                <a:solidFill>
                  <a:srgbClr val="C00000"/>
                </a:solidFill>
              </a:rPr>
              <a:t>Chancen:</a:t>
            </a:r>
          </a:p>
          <a:p>
            <a:pPr>
              <a:buFontTx/>
              <a:buChar char="•"/>
              <a:defRPr/>
            </a:pPr>
            <a:r>
              <a:rPr lang="de-CH" dirty="0" smtClean="0"/>
              <a:t>Bessere Positionierung, Fokussierung auf Kernwerte, kein je-</a:t>
            </a:r>
            <a:r>
              <a:rPr lang="de-CH" dirty="0" err="1" smtClean="0"/>
              <a:t>ka</a:t>
            </a:r>
            <a:r>
              <a:rPr lang="de-CH" dirty="0" smtClean="0"/>
              <a:t>-mi</a:t>
            </a:r>
          </a:p>
          <a:p>
            <a:pPr>
              <a:buFontTx/>
              <a:buChar char="•"/>
              <a:defRPr/>
            </a:pPr>
            <a:r>
              <a:rPr lang="de-CH" dirty="0" smtClean="0"/>
              <a:t>Einbezug der ganzen Wertschöpfungsketten (kein «Bauernmarketing»)</a:t>
            </a:r>
          </a:p>
          <a:p>
            <a:pPr>
              <a:buFontTx/>
              <a:buChar char="•"/>
              <a:defRPr/>
            </a:pPr>
            <a:r>
              <a:rPr lang="de-CH" dirty="0" smtClean="0"/>
              <a:t>Synergien innerhalb und zwischen Wertschöpfungsketten</a:t>
            </a:r>
          </a:p>
          <a:p>
            <a:pPr>
              <a:buFontTx/>
              <a:buChar char="•"/>
              <a:defRPr/>
            </a:pPr>
            <a:r>
              <a:rPr lang="de-CH" dirty="0" smtClean="0"/>
              <a:t>Erhöhung der Konkurrenzfähigkeit im In- und Ausland </a:t>
            </a:r>
            <a:r>
              <a:rPr lang="de-CH" b="1" dirty="0" smtClean="0"/>
              <a:t>durch Qualität </a:t>
            </a:r>
            <a:r>
              <a:rPr lang="de-CH" dirty="0" smtClean="0"/>
              <a:t>gegenüber Mitbewerbern</a:t>
            </a:r>
          </a:p>
          <a:p>
            <a:pPr>
              <a:buFontTx/>
              <a:buChar char="•"/>
              <a:defRPr/>
            </a:pPr>
            <a:r>
              <a:rPr lang="de-CH" dirty="0" smtClean="0"/>
              <a:t>Markterschliessung und –Bearbeitung im Ausland intensivieren und verbessern </a:t>
            </a:r>
          </a:p>
          <a:p>
            <a:pPr>
              <a:buFontTx/>
              <a:buChar char="•"/>
              <a:defRPr/>
            </a:pPr>
            <a:r>
              <a:rPr lang="de-CH" dirty="0" smtClean="0"/>
              <a:t>Vorbereitung einer weiteren Marktöffnung</a:t>
            </a:r>
          </a:p>
          <a:p>
            <a:pPr marL="0" indent="0">
              <a:defRPr/>
            </a:pPr>
            <a:endParaRPr lang="de-C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Exkurs: Ernährungstrends von Morgen </a:t>
            </a:r>
            <a:r>
              <a:rPr lang="de-CH" sz="1200" b="0" smtClean="0"/>
              <a:t>(nach GDI, 2010)</a:t>
            </a:r>
          </a:p>
        </p:txBody>
      </p:sp>
      <p:sp>
        <p:nvSpPr>
          <p:cNvPr id="28675" name="Inhaltsplatzhalter 5"/>
          <p:cNvSpPr>
            <a:spLocks noGrp="1"/>
          </p:cNvSpPr>
          <p:nvPr>
            <p:ph idx="1"/>
          </p:nvPr>
        </p:nvSpPr>
        <p:spPr>
          <a:xfrm>
            <a:off x="395288" y="1700213"/>
            <a:ext cx="5627687" cy="3960812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de-CH" sz="2000" dirty="0" smtClean="0"/>
              <a:t>Comeback der Landwirtschaft / Wiederentdeckung des Bauern</a:t>
            </a:r>
          </a:p>
          <a:p>
            <a:pPr>
              <a:buFontTx/>
              <a:buChar char="•"/>
              <a:defRPr/>
            </a:pPr>
            <a:r>
              <a:rPr lang="de-CH" sz="2000" dirty="0" smtClean="0"/>
              <a:t>Einfachheit wird salonfähig</a:t>
            </a:r>
          </a:p>
          <a:p>
            <a:pPr>
              <a:buFontTx/>
              <a:buChar char="•"/>
              <a:defRPr/>
            </a:pPr>
            <a:r>
              <a:rPr lang="de-CH" sz="2000" dirty="0" smtClean="0"/>
              <a:t>Umfassende Nachhaltigkeit: Soziale und ökologische Kriterien werden wichtiger!</a:t>
            </a:r>
          </a:p>
          <a:p>
            <a:pPr>
              <a:buFontTx/>
              <a:buChar char="•"/>
              <a:defRPr/>
            </a:pPr>
            <a:r>
              <a:rPr lang="de-CH" sz="2000" dirty="0" smtClean="0"/>
              <a:t>„Megatrend Vertrauen“: Sicherheit, Transparenz, Glaubwürdigkeit</a:t>
            </a:r>
          </a:p>
          <a:p>
            <a:pPr>
              <a:buFontTx/>
              <a:buChar char="•"/>
              <a:defRPr/>
            </a:pPr>
            <a:r>
              <a:rPr lang="de-CH" sz="2000" dirty="0" smtClean="0"/>
              <a:t>Genuss und </a:t>
            </a:r>
            <a:r>
              <a:rPr lang="de-CH" sz="2000" dirty="0" err="1" smtClean="0"/>
              <a:t>Konvivialität</a:t>
            </a:r>
            <a:r>
              <a:rPr lang="de-CH" sz="2000" dirty="0" smtClean="0"/>
              <a:t> gewinnen an Bedeutung</a:t>
            </a:r>
          </a:p>
          <a:p>
            <a:pPr>
              <a:buFontTx/>
              <a:buChar char="•"/>
              <a:defRPr/>
            </a:pPr>
            <a:r>
              <a:rPr lang="de-CH" sz="2000" dirty="0" smtClean="0"/>
              <a:t>Authentizität, Tradition und </a:t>
            </a:r>
            <a:r>
              <a:rPr lang="de-CH" sz="2000" dirty="0" err="1" smtClean="0"/>
              <a:t>Regionalität</a:t>
            </a:r>
            <a:r>
              <a:rPr lang="de-CH" sz="2000" dirty="0" smtClean="0"/>
              <a:t>: Trend ungebrochen</a:t>
            </a:r>
          </a:p>
          <a:p>
            <a:pPr marL="0" indent="0">
              <a:defRPr/>
            </a:pPr>
            <a:r>
              <a:rPr lang="de-CH" sz="2000" dirty="0" smtClean="0">
                <a:solidFill>
                  <a:srgbClr val="FF0000"/>
                </a:solidFill>
              </a:rPr>
              <a:t>… das sind Chancen!</a:t>
            </a:r>
          </a:p>
          <a:p>
            <a:pPr>
              <a:defRPr/>
            </a:pPr>
            <a:endParaRPr lang="de-CH" dirty="0" smtClean="0"/>
          </a:p>
          <a:p>
            <a:pPr>
              <a:defRPr/>
            </a:pPr>
            <a:endParaRPr lang="de-CH" dirty="0" smtClean="0"/>
          </a:p>
          <a:p>
            <a:pPr>
              <a:defRPr/>
            </a:pPr>
            <a:endParaRPr lang="de-CH" dirty="0" smtClean="0"/>
          </a:p>
        </p:txBody>
      </p:sp>
      <p:pic>
        <p:nvPicPr>
          <p:cNvPr id="30724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156325" y="2660650"/>
            <a:ext cx="2876550" cy="1919288"/>
          </a:xfrm>
        </p:spPr>
      </p:pic>
      <p:sp>
        <p:nvSpPr>
          <p:cNvPr id="11" name="Textfeld 10"/>
          <p:cNvSpPr txBox="1"/>
          <p:nvPr/>
        </p:nvSpPr>
        <p:spPr>
          <a:xfrm>
            <a:off x="6156325" y="4541838"/>
            <a:ext cx="2405063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de-CH" sz="1050" dirty="0">
                <a:latin typeface="+mn-lt"/>
              </a:rPr>
              <a:t>Bild: Eagle </a:t>
            </a:r>
            <a:r>
              <a:rPr lang="de-CH" sz="1050" dirty="0" err="1">
                <a:latin typeface="+mn-lt"/>
              </a:rPr>
              <a:t>street</a:t>
            </a:r>
            <a:r>
              <a:rPr lang="de-CH" sz="1050" dirty="0">
                <a:latin typeface="+mn-lt"/>
              </a:rPr>
              <a:t> </a:t>
            </a:r>
            <a:r>
              <a:rPr lang="de-CH" sz="1050" dirty="0" err="1">
                <a:latin typeface="+mn-lt"/>
              </a:rPr>
              <a:t>rooftop</a:t>
            </a:r>
            <a:r>
              <a:rPr lang="de-CH" sz="1050" dirty="0">
                <a:latin typeface="+mn-lt"/>
              </a:rPr>
              <a:t> </a:t>
            </a:r>
            <a:r>
              <a:rPr lang="de-CH" sz="1050" dirty="0" err="1">
                <a:latin typeface="+mn-lt"/>
              </a:rPr>
              <a:t>farm</a:t>
            </a:r>
            <a:r>
              <a:rPr lang="de-CH" sz="1050" dirty="0">
                <a:latin typeface="+mn-lt"/>
              </a:rPr>
              <a:t>, </a:t>
            </a:r>
            <a:r>
              <a:rPr lang="de-CH" sz="1050" dirty="0" err="1">
                <a:latin typeface="+mn-lt"/>
              </a:rPr>
              <a:t>new</a:t>
            </a:r>
            <a:r>
              <a:rPr lang="de-CH" sz="1050" dirty="0">
                <a:latin typeface="+mn-lt"/>
              </a:rPr>
              <a:t> </a:t>
            </a:r>
            <a:r>
              <a:rPr lang="de-CH" sz="1050" dirty="0" err="1">
                <a:latin typeface="+mn-lt"/>
              </a:rPr>
              <a:t>york</a:t>
            </a:r>
            <a:endParaRPr lang="de-CH" sz="105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 </a:t>
            </a:r>
          </a:p>
        </p:txBody>
      </p:sp>
      <p:sp>
        <p:nvSpPr>
          <p:cNvPr id="31747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b="1" smtClean="0">
                <a:solidFill>
                  <a:srgbClr val="C00000"/>
                </a:solidFill>
              </a:rPr>
              <a:t>Hemmnisse:</a:t>
            </a:r>
          </a:p>
          <a:p>
            <a:pPr>
              <a:buFontTx/>
              <a:buChar char="•"/>
            </a:pPr>
            <a:r>
              <a:rPr lang="de-CH" smtClean="0"/>
              <a:t>Dilemma des Timings: einzelne Akteure des Ernährungssektors sehen ihr Committment in Abhängigkeit von künftigen Marktöffnungsschritten.</a:t>
            </a:r>
          </a:p>
          <a:p>
            <a:pPr>
              <a:buFontTx/>
              <a:buChar char="•"/>
            </a:pPr>
            <a:r>
              <a:rPr lang="de-CH" smtClean="0"/>
              <a:t>Gewisse «Swissness»-Müdigkeit der Industrie</a:t>
            </a:r>
          </a:p>
          <a:p>
            <a:pPr>
              <a:buFontTx/>
              <a:buChar char="•"/>
            </a:pPr>
            <a:r>
              <a:rPr lang="de-CH" smtClean="0"/>
              <a:t>Spannungsfeld zwischen dem Einkaufstourismus und der Partnerschaft mit der Schweizer Landwirtschaft (vgl. Referat Jürg Maurer, MGB am 18. Februar)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C00000"/>
                </a:solidFill>
              </a:rPr>
              <a:t>4. Bezug zum Thurgau</a:t>
            </a:r>
          </a:p>
        </p:txBody>
      </p:sp>
      <p:sp>
        <p:nvSpPr>
          <p:cNvPr id="3277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de-CH" smtClean="0"/>
              <a:t>Grosse Bedeutung der Ernährungswirtschaft im Thurgau</a:t>
            </a:r>
          </a:p>
          <a:p>
            <a:pPr>
              <a:buFontTx/>
              <a:buChar char="•"/>
            </a:pPr>
            <a:r>
              <a:rPr lang="de-CH" smtClean="0"/>
              <a:t>Doppelt so viele in der Landwirtschaft Beschäftige wie im CH-Mittel. </a:t>
            </a:r>
          </a:p>
          <a:p>
            <a:pPr>
              <a:buFontTx/>
              <a:buChar char="•"/>
            </a:pPr>
            <a:r>
              <a:rPr lang="de-CH" smtClean="0"/>
              <a:t>Viele gewerbliche Betriebe (Metzgereien, Bäckereien, Landis usw.) </a:t>
            </a:r>
          </a:p>
          <a:p>
            <a:pPr>
              <a:buFontTx/>
              <a:buChar char="•"/>
            </a:pPr>
            <a:r>
              <a:rPr lang="de-CH" smtClean="0"/>
              <a:t>Grossbetriebe wie Zuckerfabrik, Milchpulverfabrik, Mühlen (Zwicky, Fors usw.), BINA, Mostereien (Möhl, Ramseier), Tobi, Biotta usw. </a:t>
            </a:r>
          </a:p>
          <a:p>
            <a:pPr>
              <a:buFontTx/>
              <a:buChar char="•"/>
            </a:pPr>
            <a:r>
              <a:rPr lang="de-CH" smtClean="0"/>
              <a:t>Unter Einbezug des ausgelösten Bauvolumens dürfte gegen 15% der Wirtschaftskraft des Thurgaus von diesem Sektor abhängen, darum ist deren Erfolg so wichtig. </a:t>
            </a:r>
          </a:p>
          <a:p>
            <a:pPr>
              <a:buFontTx/>
              <a:buChar char="•"/>
            </a:pPr>
            <a:r>
              <a:rPr lang="de-CH" smtClean="0"/>
              <a:t>Die Qualitätsstrategie ist ein Mittel dazu. </a:t>
            </a:r>
          </a:p>
          <a:p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Bezug zum Kanton</a:t>
            </a:r>
          </a:p>
        </p:txBody>
      </p:sp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3860800"/>
            <a:ext cx="159385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076825" y="115888"/>
            <a:ext cx="3400425" cy="965200"/>
          </a:xfrm>
          <a:noFill/>
        </p:spPr>
      </p:pic>
      <p:pic>
        <p:nvPicPr>
          <p:cNvPr id="33797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3" y="-269875"/>
            <a:ext cx="1800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10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2413" y="-117475"/>
            <a:ext cx="1800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12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4813" y="34925"/>
            <a:ext cx="1800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14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" y="187325"/>
            <a:ext cx="1800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1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24750" y="1484313"/>
            <a:ext cx="1169988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2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6275" y="1943100"/>
            <a:ext cx="16954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3" name="Picture 1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39850" y="4076700"/>
            <a:ext cx="1579563" cy="145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4" name="Picture 1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71775" y="2809875"/>
            <a:ext cx="33147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5" name="Picture 19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27388" y="3754438"/>
            <a:ext cx="17335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6" name="Picture 20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707313" y="4098925"/>
            <a:ext cx="1416050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7" name="Picture 2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92500" y="1382713"/>
            <a:ext cx="3048000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8" name="Picture 2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789738" y="2403475"/>
            <a:ext cx="190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9" name="Picture 17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270375" y="4951413"/>
            <a:ext cx="13811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Bezug zum Kanton Thurgau (2)</a:t>
            </a:r>
          </a:p>
        </p:txBody>
      </p:sp>
      <p:sp>
        <p:nvSpPr>
          <p:cNvPr id="34819" name="Inhaltsplatzhalter 2"/>
          <p:cNvSpPr>
            <a:spLocks noGrp="1"/>
          </p:cNvSpPr>
          <p:nvPr>
            <p:ph idx="1"/>
          </p:nvPr>
        </p:nvSpPr>
        <p:spPr>
          <a:xfrm>
            <a:off x="1258888" y="1484313"/>
            <a:ext cx="7472362" cy="4545012"/>
          </a:xfrm>
        </p:spPr>
        <p:txBody>
          <a:bodyPr/>
          <a:lstStyle/>
          <a:p>
            <a:r>
              <a:rPr lang="de-CH" b="1" smtClean="0">
                <a:solidFill>
                  <a:srgbClr val="C00000"/>
                </a:solidFill>
              </a:rPr>
              <a:t>Achtung</a:t>
            </a:r>
            <a:r>
              <a:rPr lang="de-CH" smtClean="0">
                <a:solidFill>
                  <a:srgbClr val="C00000"/>
                </a:solidFill>
              </a:rPr>
              <a:t>, jetzt wird es subjektiv:</a:t>
            </a:r>
          </a:p>
          <a:p>
            <a:pPr>
              <a:buFontTx/>
              <a:buChar char="•"/>
            </a:pPr>
            <a:r>
              <a:rPr lang="de-CH" smtClean="0"/>
              <a:t>Auftritt der Ernährungswirtschaft scheint recht zersplittert (Marken Bodensee, Thurgau, Culinarium etc. und viele Firmen als Einzelkämpfer). </a:t>
            </a:r>
          </a:p>
          <a:p>
            <a:pPr>
              <a:buFontTx/>
              <a:buChar char="•"/>
            </a:pPr>
            <a:r>
              <a:rPr lang="de-CH" smtClean="0"/>
              <a:t>Agro Marketing Thurgau scheint eine beschränkte Rolle zu spielen.</a:t>
            </a:r>
          </a:p>
          <a:p>
            <a:pPr>
              <a:buFontTx/>
              <a:buChar char="•"/>
            </a:pPr>
            <a:r>
              <a:rPr lang="de-CH" smtClean="0"/>
              <a:t>Netzwerk Ernährungswirtschaft scheint ein neuer Ansatz zu sein, der ähnlich funktioniert wie die Qualitätsstrategie CH.</a:t>
            </a:r>
          </a:p>
          <a:p>
            <a:pPr>
              <a:buFontTx/>
              <a:buChar char="•"/>
            </a:pPr>
            <a:r>
              <a:rPr lang="de-CH" smtClean="0"/>
              <a:t>Eine Zusammenarbeit auf allen Ebenen und entlang der Wertschöpfungsketten ist elementar für den gemeinsamen Erfolg.</a:t>
            </a:r>
          </a:p>
          <a:p>
            <a:pPr>
              <a:buFontTx/>
              <a:buChar char="•"/>
            </a:pPr>
            <a:endParaRPr lang="de-CH" b="1" smtClean="0"/>
          </a:p>
          <a:p>
            <a:endParaRPr lang="de-CH" smtClean="0"/>
          </a:p>
          <a:p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C00000"/>
                </a:solidFill>
              </a:rPr>
              <a:t>5. Perspektive (CH)</a:t>
            </a:r>
            <a:r>
              <a:rPr lang="de-CH" smtClean="0"/>
              <a:t/>
            </a:r>
            <a:br>
              <a:rPr lang="de-CH" smtClean="0"/>
            </a:br>
            <a:endParaRPr lang="de-CH" smtClean="0"/>
          </a:p>
        </p:txBody>
      </p:sp>
      <p:sp>
        <p:nvSpPr>
          <p:cNvPr id="35843" name="Inhaltsplatzhalter 2"/>
          <p:cNvSpPr>
            <a:spLocks noGrp="1"/>
          </p:cNvSpPr>
          <p:nvPr>
            <p:ph idx="1"/>
          </p:nvPr>
        </p:nvSpPr>
        <p:spPr>
          <a:xfrm>
            <a:off x="827088" y="1341438"/>
            <a:ext cx="7472362" cy="4632325"/>
          </a:xfrm>
        </p:spPr>
        <p:txBody>
          <a:bodyPr/>
          <a:lstStyle/>
          <a:p>
            <a:pPr indent="0"/>
            <a:r>
              <a:rPr lang="de-CH" smtClean="0"/>
              <a:t/>
            </a:r>
            <a:br>
              <a:rPr lang="de-CH" smtClean="0"/>
            </a:br>
            <a:endParaRPr lang="de-CH" smtClean="0"/>
          </a:p>
          <a:p>
            <a:pPr indent="0">
              <a:buFontTx/>
              <a:buChar char="•"/>
            </a:pPr>
            <a:endParaRPr lang="de-CH" smtClean="0"/>
          </a:p>
          <a:p>
            <a:pPr indent="0"/>
            <a:endParaRPr lang="de-CH" smtClean="0"/>
          </a:p>
        </p:txBody>
      </p:sp>
      <p:sp>
        <p:nvSpPr>
          <p:cNvPr id="34820" name="Inhaltsplatzhalter 2"/>
          <p:cNvSpPr txBox="1">
            <a:spLocks/>
          </p:cNvSpPr>
          <p:nvPr/>
        </p:nvSpPr>
        <p:spPr bwMode="auto">
          <a:xfrm>
            <a:off x="979488" y="1493838"/>
            <a:ext cx="7472362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65175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20000"/>
              </a:spcBef>
              <a:defRPr/>
            </a:pPr>
            <a:r>
              <a:rPr lang="de-CH" sz="2100" dirty="0" smtClean="0">
                <a:latin typeface="Arial" charset="0"/>
              </a:rPr>
              <a:t>Unabhängig vom aussenwirtschaftspolitischen Szenario wird sich der Importdruck weiter verstärken. Deshalb: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Ø"/>
              <a:defRPr/>
            </a:pPr>
            <a:r>
              <a:rPr lang="de-CH" sz="2100" dirty="0" smtClean="0">
                <a:latin typeface="Arial" charset="0"/>
              </a:rPr>
              <a:t>Erhaltung und Ausbau der Marktanteile im In- und Ausland prioritär vorantreiben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Ø"/>
              <a:defRPr/>
            </a:pPr>
            <a:r>
              <a:rPr lang="de-CH" sz="2100" dirty="0" smtClean="0">
                <a:latin typeface="Arial" charset="0"/>
              </a:rPr>
              <a:t>Markterschliessung im Ausland ist vital für Industrie </a:t>
            </a:r>
            <a:r>
              <a:rPr lang="de-CH" sz="2100" u="sng" dirty="0" smtClean="0">
                <a:latin typeface="Arial" charset="0"/>
              </a:rPr>
              <a:t>und</a:t>
            </a:r>
            <a:r>
              <a:rPr lang="de-CH" sz="2100" dirty="0" smtClean="0">
                <a:latin typeface="Arial" charset="0"/>
              </a:rPr>
              <a:t> Landwirtschaft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Ø"/>
              <a:defRPr/>
            </a:pPr>
            <a:r>
              <a:rPr lang="de-CH" sz="2100" dirty="0" smtClean="0">
                <a:latin typeface="Arial" charset="0"/>
              </a:rPr>
              <a:t>Kräfte im Bereich der Absatzförderung bündeln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Ø"/>
              <a:defRPr/>
            </a:pPr>
            <a:r>
              <a:rPr lang="de-CH" sz="2100" dirty="0" smtClean="0">
                <a:latin typeface="Arial" charset="0"/>
              </a:rPr>
              <a:t>Swissness der Produkte kommunikativ in den Vordergrund stellen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Ø"/>
              <a:defRPr/>
            </a:pPr>
            <a:r>
              <a:rPr lang="de-CH" sz="2100" dirty="0" smtClean="0">
                <a:latin typeface="Arial" charset="0"/>
              </a:rPr>
              <a:t>Partnerschaften mit Tourismus und Gastronomie entwickeln</a:t>
            </a:r>
          </a:p>
          <a:p>
            <a:pPr indent="-285750">
              <a:spcBef>
                <a:spcPct val="20000"/>
              </a:spcBef>
              <a:buClr>
                <a:schemeClr val="bg2"/>
              </a:buClr>
              <a:defRPr/>
            </a:pPr>
            <a:r>
              <a:rPr lang="de-CH" sz="2100" b="1" dirty="0" smtClean="0">
                <a:latin typeface="Arial" charset="0"/>
              </a:rPr>
              <a:t>Qualitätsstrategie als gemeinsames Wertesystem wird im internationalen Wettbewerb immer wichtiger.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Perspektive (TG)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TG ist einer der wichtigsten Standorte der Ernährungswirtschaft der Schweiz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Viele Beispiele und Vorbilder für die Qualitätsstrategie, sowohl Unternehmen als </a:t>
            </a:r>
            <a:r>
              <a:rPr lang="de-CH" dirty="0"/>
              <a:t>auch Organisationen wie Kompetenznetzwerk </a:t>
            </a:r>
            <a:r>
              <a:rPr lang="de-CH" dirty="0" smtClean="0"/>
              <a:t>Ernährungswirtschaft Thurgau </a:t>
            </a:r>
            <a:br>
              <a:rPr lang="de-CH" dirty="0" smtClean="0"/>
            </a:br>
            <a:r>
              <a:rPr lang="de-CH" dirty="0" smtClean="0"/>
              <a:t>(</a:t>
            </a:r>
            <a:r>
              <a:rPr lang="de-CH" dirty="0"/>
              <a:t>KNW-E)</a:t>
            </a:r>
            <a:endParaRPr lang="de-CH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de-CH" dirty="0" smtClean="0"/>
              <a:t>Diese Kompetenzen und Aktivitäten sollten wir identifizieren und mit der Qualitätsstrategie für die Schweizer Land- und Ernährungswirtschaft verbinden.</a:t>
            </a:r>
          </a:p>
          <a:p>
            <a:pPr marL="342900" lvl="1" indent="-342900">
              <a:buClrTx/>
              <a:defRPr/>
            </a:pPr>
            <a:r>
              <a:rPr lang="de-CH" sz="2400" b="1" dirty="0">
                <a:solidFill>
                  <a:srgbClr val="F4430C"/>
                </a:solidFill>
              </a:rPr>
              <a:t>Hier können Sie sich informieren und unterschreiben: </a:t>
            </a:r>
            <a:r>
              <a:rPr lang="de-CH" sz="2400" b="1" dirty="0">
                <a:solidFill>
                  <a:srgbClr val="000000"/>
                </a:solidFill>
              </a:rPr>
              <a:t/>
            </a:r>
            <a:br>
              <a:rPr lang="de-CH" sz="2400" b="1" dirty="0">
                <a:solidFill>
                  <a:srgbClr val="000000"/>
                </a:solidFill>
              </a:rPr>
            </a:br>
            <a:r>
              <a:rPr lang="de-CH" sz="2400" dirty="0">
                <a:solidFill>
                  <a:srgbClr val="000000"/>
                </a:solidFill>
                <a:hlinkClick r:id="rId2"/>
              </a:rPr>
              <a:t>www.qualitaetsstrategie.ch</a:t>
            </a:r>
            <a:endParaRPr lang="de-CH" sz="2400" dirty="0">
              <a:solidFill>
                <a:srgbClr val="000000"/>
              </a:solidFill>
            </a:endParaRPr>
          </a:p>
          <a:p>
            <a:pPr marL="0" indent="0">
              <a:defRPr/>
            </a:pPr>
            <a:endParaRPr lang="de-C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1"/>
          <p:cNvSpPr>
            <a:spLocks noChangeArrowheads="1"/>
          </p:cNvSpPr>
          <p:nvPr/>
        </p:nvSpPr>
        <p:spPr bwMode="auto">
          <a:xfrm>
            <a:off x="1303338" y="323850"/>
            <a:ext cx="7461250" cy="98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/>
            <a:r>
              <a:rPr lang="de-CH" sz="3200" b="1">
                <a:latin typeface="Arial" charset="0"/>
              </a:rPr>
              <a:t>Danke für Ihr Interesse</a:t>
            </a:r>
            <a:br>
              <a:rPr lang="de-CH" sz="3200" b="1">
                <a:latin typeface="Arial" charset="0"/>
              </a:rPr>
            </a:br>
            <a:endParaRPr lang="de-CH">
              <a:latin typeface="Arial" charset="0"/>
            </a:endParaRPr>
          </a:p>
        </p:txBody>
      </p:sp>
      <p:pic>
        <p:nvPicPr>
          <p:cNvPr id="37891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3338" y="1844675"/>
            <a:ext cx="608012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7892" name="Gruppieren 4"/>
          <p:cNvGrpSpPr>
            <a:grpSpLocks/>
          </p:cNvGrpSpPr>
          <p:nvPr/>
        </p:nvGrpSpPr>
        <p:grpSpPr bwMode="auto">
          <a:xfrm>
            <a:off x="3995738" y="2703513"/>
            <a:ext cx="3573462" cy="2216150"/>
            <a:chOff x="4211960" y="2852936"/>
            <a:chExt cx="3573045" cy="2215033"/>
          </a:xfrm>
        </p:grpSpPr>
        <p:grpSp>
          <p:nvGrpSpPr>
            <p:cNvPr id="37894" name="Group 6"/>
            <p:cNvGrpSpPr>
              <a:grpSpLocks noChangeAspect="1"/>
            </p:cNvGrpSpPr>
            <p:nvPr/>
          </p:nvGrpSpPr>
          <p:grpSpPr bwMode="auto">
            <a:xfrm>
              <a:off x="4211960" y="2852936"/>
              <a:ext cx="3573045" cy="2215033"/>
              <a:chOff x="2016" y="912"/>
              <a:chExt cx="4486" cy="2781"/>
            </a:xfrm>
          </p:grpSpPr>
          <p:sp>
            <p:nvSpPr>
              <p:cNvPr id="37896" name="AutoShape 5"/>
              <p:cNvSpPr>
                <a:spLocks noChangeAspect="1" noChangeArrowheads="1" noTextEdit="1"/>
              </p:cNvSpPr>
              <p:nvPr/>
            </p:nvSpPr>
            <p:spPr bwMode="auto">
              <a:xfrm>
                <a:off x="2016" y="912"/>
                <a:ext cx="3467" cy="27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pic>
            <p:nvPicPr>
              <p:cNvPr id="37897" name="Picture 8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919" y="2577"/>
                <a:ext cx="3583" cy="11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" name="Rechteck 3"/>
            <p:cNvSpPr/>
            <p:nvPr/>
          </p:nvSpPr>
          <p:spPr bwMode="auto">
            <a:xfrm>
              <a:off x="7077063" y="3346399"/>
              <a:ext cx="217463" cy="2157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de-CH"/>
            </a:p>
          </p:txBody>
        </p:sp>
      </p:grpSp>
      <p:sp>
        <p:nvSpPr>
          <p:cNvPr id="37893" name="Textfeld 5"/>
          <p:cNvSpPr txBox="1">
            <a:spLocks noChangeArrowheads="1"/>
          </p:cNvSpPr>
          <p:nvPr/>
        </p:nvSpPr>
        <p:spPr bwMode="auto">
          <a:xfrm>
            <a:off x="1303338" y="4257675"/>
            <a:ext cx="7651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500"/>
              <a:t>Copyright Obi Egnach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Reservefolie </a:t>
            </a:r>
            <a:br>
              <a:rPr lang="de-CH" smtClean="0"/>
            </a:br>
            <a:r>
              <a:rPr lang="de-CH" smtClean="0"/>
              <a:t>Erkennbare Strategische Ansätze TG</a:t>
            </a:r>
          </a:p>
        </p:txBody>
      </p:sp>
      <p:sp>
        <p:nvSpPr>
          <p:cNvPr id="3891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de-CH" smtClean="0"/>
              <a:t>Strategie zur Stärkung der gesamten Wertschöpfungskette „fit for the markets“ (Kompetenznetzwerk Ernährungs-wirtschaft): Wichtig v.a. für Gewerbe und nationale Players </a:t>
            </a:r>
          </a:p>
          <a:p>
            <a:pPr>
              <a:buFontTx/>
              <a:buChar char="-"/>
            </a:pPr>
            <a:r>
              <a:rPr lang="de-CH" smtClean="0"/>
              <a:t>Strategie Absendermarke für Produkte mit USP («aus dem Thurgau»)</a:t>
            </a:r>
          </a:p>
          <a:p>
            <a:pPr lvl="1">
              <a:buFontTx/>
              <a:buChar char="-"/>
            </a:pPr>
            <a:r>
              <a:rPr lang="de-CH" smtClean="0"/>
              <a:t>Obst, Beeren, Gemüse</a:t>
            </a:r>
          </a:p>
          <a:p>
            <a:pPr lvl="1">
              <a:buFontTx/>
              <a:buChar char="-"/>
            </a:pPr>
            <a:r>
              <a:rPr lang="de-CH" smtClean="0"/>
              <a:t>Innovationen (Minikiwis, Tafeltrauben, Extraklassige Kirschen, Wein etc.)</a:t>
            </a:r>
          </a:p>
          <a:p>
            <a:pPr>
              <a:buFontTx/>
              <a:buChar char="-"/>
            </a:pPr>
            <a:r>
              <a:rPr lang="de-CH" smtClean="0"/>
              <a:t>Regionalmarkenstrategie («für die Region»)</a:t>
            </a:r>
          </a:p>
          <a:p>
            <a:pPr lvl="1">
              <a:buFontTx/>
              <a:buChar char="-"/>
            </a:pPr>
            <a:r>
              <a:rPr lang="de-CH" smtClean="0"/>
              <a:t>Direktvermarktung</a:t>
            </a:r>
          </a:p>
          <a:p>
            <a:pPr lvl="1">
              <a:buFontTx/>
              <a:buChar char="-"/>
            </a:pPr>
            <a:r>
              <a:rPr lang="de-CH" smtClean="0"/>
              <a:t>Gewerbe</a:t>
            </a:r>
          </a:p>
          <a:p>
            <a:pPr lvl="1">
              <a:buFontTx/>
              <a:buChar char="-"/>
            </a:pPr>
            <a:r>
              <a:rPr lang="de-CH" smtClean="0"/>
              <a:t>Gastronomie / Tourismus</a:t>
            </a:r>
          </a:p>
          <a:p>
            <a:pPr lvl="1">
              <a:buFontTx/>
              <a:buChar char="-"/>
            </a:pPr>
            <a:endParaRPr lang="de-CH" smtClean="0"/>
          </a:p>
          <a:p>
            <a:pPr lvl="1">
              <a:buFontTx/>
              <a:buChar char="-"/>
            </a:pPr>
            <a:endParaRPr lang="de-CH" smtClean="0"/>
          </a:p>
          <a:p>
            <a:pPr lvl="1">
              <a:buFontTx/>
              <a:buChar char="-"/>
            </a:pPr>
            <a:endParaRPr lang="de-CH" smtClean="0"/>
          </a:p>
          <a:p>
            <a:pPr>
              <a:buFontTx/>
              <a:buChar char="-"/>
            </a:pPr>
            <a:endParaRPr lang="de-C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UND-Master-v3">
  <a:themeElements>
    <a:clrScheme name="CDBUND-Master-v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DBUND-Master-v3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CDBUND-Master-v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UND-Master-v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UND-Master-v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UND-Master-v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UND-Master-v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UND-Master-v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UND-Master-v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UND-Master-v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UND-Master-v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UND-Master-v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UND-Master-v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BUND-Master-v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P:\temp\Neue_Vorlagen\CDBUND-Master-v3.pot</Template>
  <TotalTime>0</TotalTime>
  <Words>1342</Words>
  <Application>Microsoft Office PowerPoint</Application>
  <PresentationFormat>Bildschirmpräsentation (4:3)</PresentationFormat>
  <Paragraphs>232</Paragraphs>
  <Slides>32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6</vt:i4>
      </vt:variant>
      <vt:variant>
        <vt:lpstr>Folientitel</vt:lpstr>
      </vt:variant>
      <vt:variant>
        <vt:i4>32</vt:i4>
      </vt:variant>
    </vt:vector>
  </HeadingPairs>
  <TitlesOfParts>
    <vt:vector size="44" baseType="lpstr">
      <vt:lpstr>Times</vt:lpstr>
      <vt:lpstr>Arial</vt:lpstr>
      <vt:lpstr>Calibri</vt:lpstr>
      <vt:lpstr>Century Gothic</vt:lpstr>
      <vt:lpstr>Symbol</vt:lpstr>
      <vt:lpstr>Wingdings</vt:lpstr>
      <vt:lpstr>CDBUND-Master-v3</vt:lpstr>
      <vt:lpstr>3_Benutzerdefiniertes Design</vt:lpstr>
      <vt:lpstr>1_Benutzerdefiniertes Design</vt:lpstr>
      <vt:lpstr>2_Benutzerdefiniertes Design</vt:lpstr>
      <vt:lpstr>Benutzerdefiniertes Design</vt:lpstr>
      <vt:lpstr>1_CDBUND-Master-v3</vt:lpstr>
      <vt:lpstr>Qualitätsstrategie der Schweizer Land- und Ernährungswirtschaft</vt:lpstr>
      <vt:lpstr>Themen</vt:lpstr>
      <vt:lpstr>1.  Die Qualitätsstrategie –   eine Branchenstrategie</vt:lpstr>
      <vt:lpstr>Breite Forderung nach Qualität</vt:lpstr>
      <vt:lpstr>Breite Forderung nach Qualität</vt:lpstr>
      <vt:lpstr>Breite Forderung nach Qualität</vt:lpstr>
      <vt:lpstr>Die Charta zur Qualitätsstrategie der Schweizerischen Land- und Ernährungswirtschaft</vt:lpstr>
      <vt:lpstr>Zweck</vt:lpstr>
      <vt:lpstr>Gemeinsame Werte</vt:lpstr>
      <vt:lpstr>Inhalte - Committments </vt:lpstr>
      <vt:lpstr>Committment</vt:lpstr>
      <vt:lpstr>Stand der Dinge</vt:lpstr>
      <vt:lpstr>Beispiele</vt:lpstr>
      <vt:lpstr>Weiterer Prozess</vt:lpstr>
      <vt:lpstr>2. Unterstützung durch den Bund </vt:lpstr>
      <vt:lpstr>PowerPoint-Präsentation</vt:lpstr>
      <vt:lpstr>a. Bestehende Instrumente (2)</vt:lpstr>
      <vt:lpstr>b. Qualitätsstrategie in der AP 14 – 17</vt:lpstr>
      <vt:lpstr>b. Qualitätsstrategie in der AP 14 – 17 (2)  Förderung von Qualität und Nachhaltigkeit, Art. 11 LwG</vt:lpstr>
      <vt:lpstr>Konkretisierung AP 14-17 Produktion und Absatz</vt:lpstr>
      <vt:lpstr>Konkretisierung AP 14-17 Produktion und Absatz</vt:lpstr>
      <vt:lpstr>Konkretisierung AP 14-17 Produktion und Absatz</vt:lpstr>
      <vt:lpstr>3.  Chancen und Hemmnisse der  Qualitätsstrategie</vt:lpstr>
      <vt:lpstr>Exkurs: Ernährungstrends von Morgen (nach GDI, 2010)</vt:lpstr>
      <vt:lpstr> </vt:lpstr>
      <vt:lpstr>4. Bezug zum Thurgau</vt:lpstr>
      <vt:lpstr>Bezug zum Kanton</vt:lpstr>
      <vt:lpstr>Bezug zum Kanton Thurgau (2)</vt:lpstr>
      <vt:lpstr>5. Perspektive (CH) </vt:lpstr>
      <vt:lpstr>Perspektive (TG)</vt:lpstr>
      <vt:lpstr>PowerPoint-Präsentation</vt:lpstr>
      <vt:lpstr>Reservefolie  Erkennbare Strategische Ansätze TG</vt:lpstr>
    </vt:vector>
  </TitlesOfParts>
  <Company>EVD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</dc:title>
  <dc:creator>sa</dc:creator>
  <cp:lastModifiedBy>Patrik Aebi</cp:lastModifiedBy>
  <cp:revision>62</cp:revision>
  <cp:lastPrinted>2013-01-03T09:46:54Z</cp:lastPrinted>
  <dcterms:created xsi:type="dcterms:W3CDTF">2006-01-11T07:22:13Z</dcterms:created>
  <dcterms:modified xsi:type="dcterms:W3CDTF">2013-01-07T12:55:17Z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SC#COOSYSTEM@1.1:Container">
    <vt:lpwstr>COO.2101.101.5.1262449</vt:lpwstr>
  </property>
  <property fmtid="{D5CDD505-2E9C-101B-9397-08002B2CF9AE}" pid="3" name="FSC#COOELAK@1.1001:Subject">
    <vt:lpwstr/>
  </property>
  <property fmtid="{D5CDD505-2E9C-101B-9397-08002B2CF9AE}" pid="4" name="FSC#COOELAK@1.1001:FileReference">
    <vt:lpwstr>Referate FB Qualitäts und Absatzförderung (032.43/2004/03939)</vt:lpwstr>
  </property>
  <property fmtid="{D5CDD505-2E9C-101B-9397-08002B2CF9AE}" pid="5" name="FSC#COOELAK@1.1001:FileRefYear">
    <vt:lpwstr>2004</vt:lpwstr>
  </property>
  <property fmtid="{D5CDD505-2E9C-101B-9397-08002B2CF9AE}" pid="6" name="FSC#COOELAK@1.1001:FileRefOrdinal">
    <vt:lpwstr>3939</vt:lpwstr>
  </property>
  <property fmtid="{D5CDD505-2E9C-101B-9397-08002B2CF9AE}" pid="7" name="FSC#COOELAK@1.1001:FileRefOU">
    <vt:lpwstr/>
  </property>
  <property fmtid="{D5CDD505-2E9C-101B-9397-08002B2CF9AE}" pid="8" name="FSC#COOELAK@1.1001:Organization">
    <vt:lpwstr/>
  </property>
  <property fmtid="{D5CDD505-2E9C-101B-9397-08002B2CF9AE}" pid="9" name="FSC#COOELAK@1.1001:Owner">
    <vt:lpwstr> BLW Aebi</vt:lpwstr>
  </property>
  <property fmtid="{D5CDD505-2E9C-101B-9397-08002B2CF9AE}" pid="10" name="FSC#COOELAK@1.1001:OwnerExtension">
    <vt:lpwstr>+41 31 322 25 92</vt:lpwstr>
  </property>
  <property fmtid="{D5CDD505-2E9C-101B-9397-08002B2CF9AE}" pid="11" name="FSC#COOELAK@1.1001:OwnerFaxExtension">
    <vt:lpwstr/>
  </property>
  <property fmtid="{D5CDD505-2E9C-101B-9397-08002B2CF9AE}" pid="12" name="FSC#COOELAK@1.1001:DispatchedBy">
    <vt:lpwstr/>
  </property>
  <property fmtid="{D5CDD505-2E9C-101B-9397-08002B2CF9AE}" pid="13" name="FSC#COOELAK@1.1001:DispatchedAt">
    <vt:lpwstr/>
  </property>
  <property fmtid="{D5CDD505-2E9C-101B-9397-08002B2CF9AE}" pid="14" name="FSC#COOELAK@1.1001:ApprovedBy">
    <vt:lpwstr/>
  </property>
  <property fmtid="{D5CDD505-2E9C-101B-9397-08002B2CF9AE}" pid="15" name="FSC#COOELAK@1.1001:ApprovedAt">
    <vt:lpwstr/>
  </property>
  <property fmtid="{D5CDD505-2E9C-101B-9397-08002B2CF9AE}" pid="16" name="FSC#COOELAK@1.1001:Department">
    <vt:lpwstr>Qualitäts- und Absatzförderung (BLW)</vt:lpwstr>
  </property>
  <property fmtid="{D5CDD505-2E9C-101B-9397-08002B2CF9AE}" pid="17" name="FSC#COOELAK@1.1001:CreatedAt">
    <vt:lpwstr>19.12.2012 06:57:58</vt:lpwstr>
  </property>
  <property fmtid="{D5CDD505-2E9C-101B-9397-08002B2CF9AE}" pid="18" name="FSC#COOELAK@1.1001:OU">
    <vt:lpwstr>Qualitäts- und Absatzförderung (BLW)</vt:lpwstr>
  </property>
  <property fmtid="{D5CDD505-2E9C-101B-9397-08002B2CF9AE}" pid="19" name="FSC#COOELAK@1.1001:Priority">
    <vt:lpwstr/>
  </property>
  <property fmtid="{D5CDD505-2E9C-101B-9397-08002B2CF9AE}" pid="20" name="FSC#COOELAK@1.1001:ObjBarCode">
    <vt:lpwstr>*COO.2101.101.5.1262449*</vt:lpwstr>
  </property>
  <property fmtid="{D5CDD505-2E9C-101B-9397-08002B2CF9AE}" pid="21" name="FSC#COOELAK@1.1001:RefBarCode">
    <vt:lpwstr>*Volkshochschule Weinfelden Qualitätsstrategie Referat Aebi*</vt:lpwstr>
  </property>
  <property fmtid="{D5CDD505-2E9C-101B-9397-08002B2CF9AE}" pid="22" name="FSC#COOELAK@1.1001:FileRefBarCode">
    <vt:lpwstr>*Referate FB Qualitäts und Absatzförderung (032.43/2004/03939)*</vt:lpwstr>
  </property>
  <property fmtid="{D5CDD505-2E9C-101B-9397-08002B2CF9AE}" pid="23" name="FSC#COOELAK@1.1001:ExternalRef">
    <vt:lpwstr/>
  </property>
  <property fmtid="{D5CDD505-2E9C-101B-9397-08002B2CF9AE}" pid="24" name="FSC#EVDCFG@15.1400:PositionNumber">
    <vt:lpwstr>032.43</vt:lpwstr>
  </property>
  <property fmtid="{D5CDD505-2E9C-101B-9397-08002B2CF9AE}" pid="25" name="FSC#EVDCFG@15.1400:Dossierref">
    <vt:lpwstr>032.43/2004/03939</vt:lpwstr>
  </property>
  <property fmtid="{D5CDD505-2E9C-101B-9397-08002B2CF9AE}" pid="26" name="FSC#EVDCFG@15.1400:FileRespEmail">
    <vt:lpwstr>patrik.aebi@blw.admin.ch</vt:lpwstr>
  </property>
  <property fmtid="{D5CDD505-2E9C-101B-9397-08002B2CF9AE}" pid="27" name="FSC#EVDCFG@15.1400:FileRespFax">
    <vt:lpwstr/>
  </property>
  <property fmtid="{D5CDD505-2E9C-101B-9397-08002B2CF9AE}" pid="28" name="FSC#EVDCFG@15.1400:FileRespHome">
    <vt:lpwstr>Bern</vt:lpwstr>
  </property>
  <property fmtid="{D5CDD505-2E9C-101B-9397-08002B2CF9AE}" pid="29" name="FSC#EVDCFG@15.1400:FileResponsible">
    <vt:lpwstr>Patrik Aebi</vt:lpwstr>
  </property>
  <property fmtid="{D5CDD505-2E9C-101B-9397-08002B2CF9AE}" pid="30" name="FSC#EVDCFG@15.1400:FileRespOrg">
    <vt:lpwstr>Qualitäts- und Absatzförderung</vt:lpwstr>
  </property>
  <property fmtid="{D5CDD505-2E9C-101B-9397-08002B2CF9AE}" pid="31" name="FSC#EVDCFG@15.1400:FileRespOrgHome">
    <vt:lpwstr/>
  </property>
  <property fmtid="{D5CDD505-2E9C-101B-9397-08002B2CF9AE}" pid="32" name="FSC#EVDCFG@15.1400:FileRespOrgStreet">
    <vt:lpwstr/>
  </property>
  <property fmtid="{D5CDD505-2E9C-101B-9397-08002B2CF9AE}" pid="33" name="FSC#EVDCFG@15.1400:FileRespOrgZipCode">
    <vt:lpwstr/>
  </property>
  <property fmtid="{D5CDD505-2E9C-101B-9397-08002B2CF9AE}" pid="34" name="FSC#EVDCFG@15.1400:FileRespshortsign">
    <vt:lpwstr>aep</vt:lpwstr>
  </property>
  <property fmtid="{D5CDD505-2E9C-101B-9397-08002B2CF9AE}" pid="35" name="FSC#EVDCFG@15.1400:FileRespStreet">
    <vt:lpwstr>Mattenhofstrasse 5</vt:lpwstr>
  </property>
  <property fmtid="{D5CDD505-2E9C-101B-9397-08002B2CF9AE}" pid="36" name="FSC#EVDCFG@15.1400:FileRespTel">
    <vt:lpwstr>+41 31 322 25 92</vt:lpwstr>
  </property>
  <property fmtid="{D5CDD505-2E9C-101B-9397-08002B2CF9AE}" pid="37" name="FSC#EVDCFG@15.1400:FileRespZipCode">
    <vt:lpwstr>3003</vt:lpwstr>
  </property>
  <property fmtid="{D5CDD505-2E9C-101B-9397-08002B2CF9AE}" pid="38" name="FSC#EVDCFG@15.1400:OutAttachElectr">
    <vt:lpwstr/>
  </property>
  <property fmtid="{D5CDD505-2E9C-101B-9397-08002B2CF9AE}" pid="39" name="FSC#EVDCFG@15.1400:OutAttachPhysic">
    <vt:lpwstr/>
  </property>
  <property fmtid="{D5CDD505-2E9C-101B-9397-08002B2CF9AE}" pid="40" name="FSC#EVDCFG@15.1400:SignAcceptedDraft1">
    <vt:lpwstr/>
  </property>
  <property fmtid="{D5CDD505-2E9C-101B-9397-08002B2CF9AE}" pid="41" name="FSC#EVDCFG@15.1400:SignAcceptedDraft1FR">
    <vt:lpwstr/>
  </property>
  <property fmtid="{D5CDD505-2E9C-101B-9397-08002B2CF9AE}" pid="42" name="FSC#EVDCFG@15.1400:SignAcceptedDraft2">
    <vt:lpwstr/>
  </property>
  <property fmtid="{D5CDD505-2E9C-101B-9397-08002B2CF9AE}" pid="43" name="FSC#EVDCFG@15.1400:SignAcceptedDraft2FR">
    <vt:lpwstr/>
  </property>
  <property fmtid="{D5CDD505-2E9C-101B-9397-08002B2CF9AE}" pid="44" name="FSC#EVDCFG@15.1400:SignApproved1">
    <vt:lpwstr/>
  </property>
  <property fmtid="{D5CDD505-2E9C-101B-9397-08002B2CF9AE}" pid="45" name="FSC#EVDCFG@15.1400:SignApproved1FR">
    <vt:lpwstr/>
  </property>
  <property fmtid="{D5CDD505-2E9C-101B-9397-08002B2CF9AE}" pid="46" name="FSC#EVDCFG@15.1400:SignApproved2">
    <vt:lpwstr/>
  </property>
  <property fmtid="{D5CDD505-2E9C-101B-9397-08002B2CF9AE}" pid="47" name="FSC#EVDCFG@15.1400:SignApproved2FR">
    <vt:lpwstr/>
  </property>
  <property fmtid="{D5CDD505-2E9C-101B-9397-08002B2CF9AE}" pid="48" name="FSC#EVDCFG@15.1400:SubDossierBarCode">
    <vt:lpwstr>*COO.2101.101.6.1168334*</vt:lpwstr>
  </property>
  <property fmtid="{D5CDD505-2E9C-101B-9397-08002B2CF9AE}" pid="49" name="FSC#EVDCFG@15.1400:Subject">
    <vt:lpwstr>Volkshochschule Weinfelden Qualitätsstrategie Referat Aebi</vt:lpwstr>
  </property>
  <property fmtid="{D5CDD505-2E9C-101B-9397-08002B2CF9AE}" pid="50" name="FSC#EVDCFG@15.1400:Title">
    <vt:lpwstr>Volkshochschule Weinfelden Qualitätsstrategie Referat Aebi</vt:lpwstr>
  </property>
  <property fmtid="{D5CDD505-2E9C-101B-9397-08002B2CF9AE}" pid="51" name="FSC#EVDCFG@15.1400:UserFunction">
    <vt:lpwstr/>
  </property>
  <property fmtid="{D5CDD505-2E9C-101B-9397-08002B2CF9AE}" pid="52" name="FSC#EVDCFG@15.1400:SalutationEnglish">
    <vt:lpwstr>Quality and Sales Promotion Unit</vt:lpwstr>
  </property>
  <property fmtid="{D5CDD505-2E9C-101B-9397-08002B2CF9AE}" pid="53" name="FSC#EVDCFG@15.1400:SalutationFrench">
    <vt:lpwstr>Secteur Promotion de la qualité et des ventes</vt:lpwstr>
  </property>
  <property fmtid="{D5CDD505-2E9C-101B-9397-08002B2CF9AE}" pid="54" name="FSC#EVDCFG@15.1400:SalutationGerman">
    <vt:lpwstr>Fachbereich Qualitäts- und Absatzförderung</vt:lpwstr>
  </property>
  <property fmtid="{D5CDD505-2E9C-101B-9397-08002B2CF9AE}" pid="55" name="FSC#EVDCFG@15.1400:SalutationItalian">
    <vt:lpwstr>Settore Promozione della qualità e delle vendite</vt:lpwstr>
  </property>
  <property fmtid="{D5CDD505-2E9C-101B-9397-08002B2CF9AE}" pid="56" name="FSC#EVDCFG@15.1400:SalutationEnglishUser">
    <vt:lpwstr>Head of Quality and Sales Promotion Unit</vt:lpwstr>
  </property>
  <property fmtid="{D5CDD505-2E9C-101B-9397-08002B2CF9AE}" pid="57" name="FSC#EVDCFG@15.1400:SalutationFrenchUser">
    <vt:lpwstr>Responsable du Secteur Promotion de la qualité et des ventes</vt:lpwstr>
  </property>
  <property fmtid="{D5CDD505-2E9C-101B-9397-08002B2CF9AE}" pid="58" name="FSC#EVDCFG@15.1400:SalutationGermanUser">
    <vt:lpwstr>Leiter Fachbereich Qualitäts-  und Absatzförderung</vt:lpwstr>
  </property>
  <property fmtid="{D5CDD505-2E9C-101B-9397-08002B2CF9AE}" pid="59" name="FSC#EVDCFG@15.1400:SalutationItalianUser">
    <vt:lpwstr>Responsabile del Settore Promozione della qualità e_x000d_
delle vendite</vt:lpwstr>
  </property>
  <property fmtid="{D5CDD505-2E9C-101B-9397-08002B2CF9AE}" pid="60" name="FSC#COOELAK@1.1001:IncomingNumber">
    <vt:lpwstr/>
  </property>
  <property fmtid="{D5CDD505-2E9C-101B-9397-08002B2CF9AE}" pid="61" name="FSC#COOELAK@1.1001:IncomingSubject">
    <vt:lpwstr/>
  </property>
  <property fmtid="{D5CDD505-2E9C-101B-9397-08002B2CF9AE}" pid="62" name="FSC#COOELAK@1.1001:ProcessResponsible">
    <vt:lpwstr/>
  </property>
  <property fmtid="{D5CDD505-2E9C-101B-9397-08002B2CF9AE}" pid="63" name="FSC#COOELAK@1.1001:ProcessResponsiblePhone">
    <vt:lpwstr/>
  </property>
  <property fmtid="{D5CDD505-2E9C-101B-9397-08002B2CF9AE}" pid="64" name="FSC#COOELAK@1.1001:ProcessResponsibleMail">
    <vt:lpwstr/>
  </property>
  <property fmtid="{D5CDD505-2E9C-101B-9397-08002B2CF9AE}" pid="65" name="FSC#COOELAK@1.1001:ProcessResponsibleFax">
    <vt:lpwstr/>
  </property>
  <property fmtid="{D5CDD505-2E9C-101B-9397-08002B2CF9AE}" pid="66" name="FSC#COOELAK@1.1001:ApproverFirstName">
    <vt:lpwstr/>
  </property>
  <property fmtid="{D5CDD505-2E9C-101B-9397-08002B2CF9AE}" pid="67" name="FSC#COOELAK@1.1001:ApproverSurName">
    <vt:lpwstr/>
  </property>
  <property fmtid="{D5CDD505-2E9C-101B-9397-08002B2CF9AE}" pid="68" name="FSC#COOELAK@1.1001:ApproverTitle">
    <vt:lpwstr/>
  </property>
  <property fmtid="{D5CDD505-2E9C-101B-9397-08002B2CF9AE}" pid="69" name="FSC#COOELAK@1.1001:ExternalDate">
    <vt:lpwstr/>
  </property>
  <property fmtid="{D5CDD505-2E9C-101B-9397-08002B2CF9AE}" pid="70" name="FSC#COOELAK@1.1001:SettlementApprovedAt">
    <vt:lpwstr/>
  </property>
  <property fmtid="{D5CDD505-2E9C-101B-9397-08002B2CF9AE}" pid="71" name="FSC#COOELAK@1.1001:BaseNumber">
    <vt:lpwstr>032.43</vt:lpwstr>
  </property>
  <property fmtid="{D5CDD505-2E9C-101B-9397-08002B2CF9AE}" pid="72" name="FSC#ELAKGOV@1.1001:PersonalSubjGender">
    <vt:lpwstr/>
  </property>
  <property fmtid="{D5CDD505-2E9C-101B-9397-08002B2CF9AE}" pid="73" name="FSC#ELAKGOV@1.1001:PersonalSubjFirstName">
    <vt:lpwstr/>
  </property>
  <property fmtid="{D5CDD505-2E9C-101B-9397-08002B2CF9AE}" pid="74" name="FSC#ELAKGOV@1.1001:PersonalSubjSurName">
    <vt:lpwstr/>
  </property>
  <property fmtid="{D5CDD505-2E9C-101B-9397-08002B2CF9AE}" pid="75" name="FSC#ELAKGOV@1.1001:PersonalSubjSalutation">
    <vt:lpwstr/>
  </property>
  <property fmtid="{D5CDD505-2E9C-101B-9397-08002B2CF9AE}" pid="76" name="FSC#ELAKGOV@1.1001:PersonalSubjAddress">
    <vt:lpwstr/>
  </property>
  <property fmtid="{D5CDD505-2E9C-101B-9397-08002B2CF9AE}" pid="77" name="FSC#EVDCFG@15.1400:FileRespOrgShortname">
    <vt:lpwstr>BLW</vt:lpwstr>
  </property>
  <property fmtid="{D5CDD505-2E9C-101B-9397-08002B2CF9AE}" pid="78" name="FSC#EVDCFG@15.1400:UserInCharge">
    <vt:lpwstr/>
  </property>
  <property fmtid="{D5CDD505-2E9C-101B-9397-08002B2CF9AE}" pid="79" name="FSC#EVDCFG@15.1400:ActualVersionNumber">
    <vt:lpwstr>1</vt:lpwstr>
  </property>
  <property fmtid="{D5CDD505-2E9C-101B-9397-08002B2CF9AE}" pid="80" name="FSC#EVDCFG@15.1400:ActualVersionCreatedAt">
    <vt:lpwstr>19.12.2012 06:57:58</vt:lpwstr>
  </property>
  <property fmtid="{D5CDD505-2E9C-101B-9397-08002B2CF9AE}" pid="81" name="FSC#EVDCFG@15.1400:ResponsibleBureau_DE">
    <vt:lpwstr>Bundesamt für Landwirtschaft BLW</vt:lpwstr>
  </property>
  <property fmtid="{D5CDD505-2E9C-101B-9397-08002B2CF9AE}" pid="82" name="FSC#EVDCFG@15.1400:ResponsibleBureau_EN">
    <vt:lpwstr>Federal Office for Agriculture FOAG</vt:lpwstr>
  </property>
  <property fmtid="{D5CDD505-2E9C-101B-9397-08002B2CF9AE}" pid="83" name="FSC#EVDCFG@15.1400:ResponsibleBureau_FR">
    <vt:lpwstr>Office fédéral de l'agriculture OFAG</vt:lpwstr>
  </property>
  <property fmtid="{D5CDD505-2E9C-101B-9397-08002B2CF9AE}" pid="84" name="FSC#EVDCFG@15.1400:ResponsibleBureau_IT">
    <vt:lpwstr>Ufficio federale dell'agricoltura UFAG</vt:lpwstr>
  </property>
  <property fmtid="{D5CDD505-2E9C-101B-9397-08002B2CF9AE}" pid="85" name="FSC#EVDCFG@15.1400:UserInChargeUserTitle">
    <vt:lpwstr/>
  </property>
  <property fmtid="{D5CDD505-2E9C-101B-9397-08002B2CF9AE}" pid="86" name="FSC#EVDCFG@15.1400:UserInChargeUserName">
    <vt:lpwstr/>
  </property>
  <property fmtid="{D5CDD505-2E9C-101B-9397-08002B2CF9AE}" pid="87" name="FSC#EVDCFG@15.1400:UserInChargeUserFirstname">
    <vt:lpwstr/>
  </property>
  <property fmtid="{D5CDD505-2E9C-101B-9397-08002B2CF9AE}" pid="88" name="FSC#EVDCFG@15.1400:UserInChargeUserEnvSalutationDE">
    <vt:lpwstr/>
  </property>
  <property fmtid="{D5CDD505-2E9C-101B-9397-08002B2CF9AE}" pid="89" name="FSC#EVDCFG@15.1400:UserInChargeUserEnvSalutationEN">
    <vt:lpwstr/>
  </property>
  <property fmtid="{D5CDD505-2E9C-101B-9397-08002B2CF9AE}" pid="90" name="FSC#EVDCFG@15.1400:UserInChargeUserEnvSalutationFR">
    <vt:lpwstr/>
  </property>
  <property fmtid="{D5CDD505-2E9C-101B-9397-08002B2CF9AE}" pid="91" name="FSC#EVDCFG@15.1400:UserInChargeUserEnvSalutationIT">
    <vt:lpwstr/>
  </property>
  <property fmtid="{D5CDD505-2E9C-101B-9397-08002B2CF9AE}" pid="92" name="FSC#EVDCFG@15.1400:FilerespUserPersonTitle">
    <vt:lpwstr/>
  </property>
  <property fmtid="{D5CDD505-2E9C-101B-9397-08002B2CF9AE}" pid="93" name="FSC#EVDCFG@15.1400:Address">
    <vt:lpwstr/>
  </property>
  <property fmtid="{D5CDD505-2E9C-101B-9397-08002B2CF9AE}" pid="94" name="FSC#COOELAK@1.1001:CurrentUserRolePos">
    <vt:lpwstr>Leiter/-in</vt:lpwstr>
  </property>
  <property fmtid="{D5CDD505-2E9C-101B-9397-08002B2CF9AE}" pid="95" name="FSC#COOELAK@1.1001:CurrentUserEmail">
    <vt:lpwstr>patrik.aebi@blw.admin.ch</vt:lpwstr>
  </property>
</Properties>
</file>